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0"/>
  </p:notesMasterIdLst>
  <p:sldIdLst>
    <p:sldId id="257" r:id="rId2"/>
    <p:sldId id="314" r:id="rId3"/>
    <p:sldId id="315" r:id="rId4"/>
    <p:sldId id="356" r:id="rId5"/>
    <p:sldId id="357" r:id="rId6"/>
    <p:sldId id="358" r:id="rId7"/>
    <p:sldId id="359" r:id="rId8"/>
    <p:sldId id="361" r:id="rId9"/>
    <p:sldId id="362" r:id="rId10"/>
    <p:sldId id="363" r:id="rId11"/>
    <p:sldId id="418" r:id="rId12"/>
    <p:sldId id="267" r:id="rId13"/>
    <p:sldId id="364" r:id="rId14"/>
    <p:sldId id="420" r:id="rId15"/>
    <p:sldId id="365" r:id="rId16"/>
    <p:sldId id="421" r:id="rId17"/>
    <p:sldId id="422" r:id="rId18"/>
    <p:sldId id="423" r:id="rId19"/>
    <p:sldId id="424" r:id="rId20"/>
    <p:sldId id="366" r:id="rId21"/>
    <p:sldId id="367" r:id="rId22"/>
    <p:sldId id="368" r:id="rId23"/>
    <p:sldId id="369" r:id="rId24"/>
    <p:sldId id="425" r:id="rId25"/>
    <p:sldId id="426" r:id="rId26"/>
    <p:sldId id="427" r:id="rId27"/>
    <p:sldId id="447" r:id="rId28"/>
    <p:sldId id="428" r:id="rId29"/>
    <p:sldId id="372" r:id="rId30"/>
    <p:sldId id="373" r:id="rId31"/>
    <p:sldId id="429" r:id="rId32"/>
    <p:sldId id="430" r:id="rId33"/>
    <p:sldId id="374" r:id="rId34"/>
    <p:sldId id="431" r:id="rId35"/>
    <p:sldId id="432" r:id="rId36"/>
    <p:sldId id="433" r:id="rId37"/>
    <p:sldId id="375" r:id="rId38"/>
    <p:sldId id="434" r:id="rId39"/>
    <p:sldId id="376" r:id="rId40"/>
    <p:sldId id="377" r:id="rId41"/>
    <p:sldId id="436" r:id="rId42"/>
    <p:sldId id="437" r:id="rId43"/>
    <p:sldId id="435" r:id="rId44"/>
    <p:sldId id="438" r:id="rId45"/>
    <p:sldId id="378" r:id="rId46"/>
    <p:sldId id="379" r:id="rId47"/>
    <p:sldId id="380" r:id="rId48"/>
    <p:sldId id="381" r:id="rId49"/>
    <p:sldId id="439" r:id="rId50"/>
    <p:sldId id="382" r:id="rId51"/>
    <p:sldId id="386" r:id="rId52"/>
    <p:sldId id="387" r:id="rId53"/>
    <p:sldId id="389" r:id="rId54"/>
    <p:sldId id="390" r:id="rId55"/>
    <p:sldId id="391" r:id="rId56"/>
    <p:sldId id="392" r:id="rId57"/>
    <p:sldId id="440" r:id="rId58"/>
    <p:sldId id="393" r:id="rId59"/>
    <p:sldId id="394" r:id="rId60"/>
    <p:sldId id="441" r:id="rId61"/>
    <p:sldId id="442" r:id="rId62"/>
    <p:sldId id="396" r:id="rId63"/>
    <p:sldId id="397" r:id="rId64"/>
    <p:sldId id="398" r:id="rId65"/>
    <p:sldId id="402" r:id="rId66"/>
    <p:sldId id="406" r:id="rId67"/>
    <p:sldId id="444" r:id="rId68"/>
    <p:sldId id="445" r:id="rId69"/>
    <p:sldId id="412" r:id="rId70"/>
    <p:sldId id="415" r:id="rId71"/>
    <p:sldId id="416" r:id="rId72"/>
    <p:sldId id="403" r:id="rId73"/>
    <p:sldId id="404" r:id="rId74"/>
    <p:sldId id="405" r:id="rId75"/>
    <p:sldId id="407" r:id="rId76"/>
    <p:sldId id="408" r:id="rId77"/>
    <p:sldId id="409" r:id="rId78"/>
    <p:sldId id="410" r:id="rId79"/>
    <p:sldId id="443" r:id="rId80"/>
    <p:sldId id="355" r:id="rId81"/>
    <p:sldId id="274" r:id="rId82"/>
    <p:sldId id="419" r:id="rId83"/>
    <p:sldId id="384" r:id="rId84"/>
    <p:sldId id="385" r:id="rId85"/>
    <p:sldId id="399" r:id="rId86"/>
    <p:sldId id="401" r:id="rId87"/>
    <p:sldId id="446" r:id="rId88"/>
    <p:sldId id="400" r:id="rId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a Gates" initials="PG" lastIdx="1" clrIdx="0">
    <p:extLst>
      <p:ext uri="{19B8F6BF-5375-455C-9EA6-DF929625EA0E}">
        <p15:presenceInfo xmlns:p15="http://schemas.microsoft.com/office/powerpoint/2012/main" userId="S::pagates@wisc.edu::e682f0b3-c4e9-4fba-b34e-7c067f15e4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4"/>
  </p:normalViewPr>
  <p:slideViewPr>
    <p:cSldViewPr snapToGrid="0" snapToObjects="1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DD875-E661-4FE3-96C6-D59EE55A75F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D3BF5-CC15-4DE5-A5A1-12B2B9E21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989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43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376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22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791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81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86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89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39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7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65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65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046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11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54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070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193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812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199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146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296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920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195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452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975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5922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0572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991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546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742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235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9741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930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627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487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717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089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300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577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93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852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43699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135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866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2871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806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457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5360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709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8107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380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6239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5195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240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02695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7461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292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3498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3296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54975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738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4811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6448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0625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926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0885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2787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7494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8113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9107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8277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80715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9381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2528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9730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08579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5725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6578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6200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5304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1238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2537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High Deductible Health Plan, the medical deductible must be met before copays and coinsurance begin.</a:t>
            </a:r>
          </a:p>
          <a:p>
            <a:endParaRPr lang="en-US" dirty="0"/>
          </a:p>
          <a:p>
            <a:r>
              <a:rPr lang="en-US" dirty="0"/>
              <a:t>Example: Before meeting his $1,500 deductible, Joe must pay the full cost of the office visit, including any services or labs. After his deductible, he will only be responsible for 10% of his medical costs.</a:t>
            </a:r>
          </a:p>
          <a:p>
            <a:endParaRPr lang="en-US" dirty="0"/>
          </a:p>
          <a:p>
            <a:r>
              <a:rPr lang="en-US" dirty="0"/>
              <a:t>With a non-high deductible plan, office copays begin before the deductible is met.</a:t>
            </a:r>
          </a:p>
          <a:p>
            <a:endParaRPr lang="en-US" dirty="0"/>
          </a:p>
          <a:p>
            <a:r>
              <a:rPr lang="en-US" dirty="0"/>
              <a:t>Example: Maria chose a health plan with a $250 deductible. Before meeting her deductible, she will pay a $15 copay for an office visit plus the costs of any labs or services. After her deductible, she will continue paying the office visit copay but only be responsible for 10% of labs and services costs.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B9835-DA8B-D845-BA8B-2F9596FD2688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1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4728" y="2283618"/>
            <a:ext cx="8200724" cy="2290763"/>
          </a:xfr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4728" y="4747444"/>
            <a:ext cx="820072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6372"/>
            <a:ext cx="10515600" cy="6409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0597"/>
            <a:ext cx="10515600" cy="50489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871481"/>
            <a:ext cx="10515600" cy="2852737"/>
          </a:xfrm>
        </p:spPr>
        <p:txBody>
          <a:bodyPr anchor="ctr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9533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5099"/>
            <a:ext cx="10515600" cy="6836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30596"/>
            <a:ext cx="5181600" cy="5023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30596"/>
            <a:ext cx="5181600" cy="5023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14216"/>
            <a:ext cx="10515600" cy="640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6841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93720"/>
            <a:ext cx="5157787" cy="4095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6841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93720"/>
            <a:ext cx="5183188" cy="4095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3467"/>
            <a:ext cx="10515600" cy="6152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2C82-A379-4545-9012-2E0C55996908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F16AF7-FA30-40F5-8881-23EDE9BD9D6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82011"/>
            <a:ext cx="10515600" cy="6665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30594"/>
            <a:ext cx="10515600" cy="492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92C82-A379-4545-9012-2E0C55996908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DE6D7-F04D-7741-82FC-941AB368F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60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nefits.wisc.edu/202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5JqB0uYNWO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y.wisc.ed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y.wisc.edu/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y.wisc.ed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y.wisc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yalex.com/uwsystem/202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tf.wi.gov/resource/its-your-choice-2022-decision-guide-state-wisconsin-group-health-insurance-employe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r.wisc.edu/benefits/annual-benefits-enrollment/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www.wisconsin.edu/ab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consin.edu/ohrwd/total-rewards/events/fair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tf.wi.gov/its-your-choice/2022/health-plan-search/state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tf.wi.gov/its-your-choice/2022/health-plan-search/state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sconsin.edu/ohrwd/benefits/alex/" TargetMode="External"/><Relationship Id="rId5" Type="http://schemas.openxmlformats.org/officeDocument/2006/relationships/image" Target="../media/image23.png"/><Relationship Id="rId4" Type="http://schemas.openxmlformats.org/officeDocument/2006/relationships/hyperlink" Target="https://etf.wi.gov/video/choosing-plan-design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tf.wi.gov/its-your-choice/2022/22et-2107/download?inline=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uwservice.wisconsin.edu/docs/publications/pay-uncl-bw-calendars-2021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wservice.wisconsin.edu/docs/publications/2022-biweekly-payroll-calendar.pdf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tf.wi.gov/its-your-choice/2022/22et-2107/download?inline=" TargetMode="External"/><Relationship Id="rId4" Type="http://schemas.openxmlformats.org/officeDocument/2006/relationships/hyperlink" Target="https://etf.wi.gov/its-your-choice/2020/state-employee-retiree-health-plan/health-insurance-employees-cobra-and-retirees-without-medicare/breakdown-your-costs/out-network-health-services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tf.wi.gov/its-your-choice/2020/state-employee-retiree-health-plan/health-insurance-employees-cobra-and-retirees-without-medicare/breakdown-your-costs/out-network-health-services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tf.wi.gov/its-your-choice/2022/22et-2107/download?inline=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tf.wi.gov/its-your-choice/2022/22et-2107/download?inline=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etf.wi.gov/its-your-choice/2022/health-benefits/opt-out-incentive-faqs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tf.wi.gov/its-your-choice/2022/22et-2107/download?inline=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isconsin.edu/abe/download/DentalComparison.pdf" TargetMode="Externa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4.deltadentalwi.com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tf.wi.gov/its-your-choice/2022/22et-2107/download?inline=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yemed.com/en-us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yalex.com/uwsystem/2022#intro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connectyourcare.wistia.com/medias/lh7tlg7a9g" TargetMode="External"/><Relationship Id="rId4" Type="http://schemas.openxmlformats.org/officeDocument/2006/relationships/image" Target="../media/image50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tf.wi.gov/resource/group-life-insurance-plan-monthly-rates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ebmdhealth.com/wellwisconsin/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consin.edu/ohrwd/benefits/tsa-changes/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hyperlink" Target="https://www.wisconsin.edu/ohrwd/benefits/download/ret/tsa/sra/sra.pdf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mailto:ann.bradshaw@wisc.edu" TargetMode="Externa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aula.gates@wisc.edu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hyperlink" Target="https://hr.wisc.edu/benefits/qualifying-life-events/" TargetMode="Externa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r.wisc.edu/benefits/accidental-death-and-dismemberment-insurance/" TargetMode="Externa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https://hr.wisc.edu/benefits/income-continuation-insurance/" TargetMode="External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s://hr.wisc.edu/benefits/wisconsin-retirement-system/" TargetMode="Externa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hyperlink" Target="https://eft.wi.gov/video/your-wrs-benefi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8034" y="2217281"/>
            <a:ext cx="10609348" cy="1559961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DEM Session: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Benefits 2022</a:t>
            </a:r>
            <a:b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What You Need to Know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8034" y="4524653"/>
            <a:ext cx="9292960" cy="1686112"/>
          </a:xfrm>
        </p:spPr>
        <p:txBody>
          <a:bodyPr>
            <a:normAutofit/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Ann Bradshaw, Divisional Human Resources Manager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Paula Gates, Divisional Human Resources Specialist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4204BE-83FB-4C85-AB2A-72E3F4C51F7E}"/>
              </a:ext>
            </a:extLst>
          </p:cNvPr>
          <p:cNvSpPr txBox="1"/>
          <p:nvPr/>
        </p:nvSpPr>
        <p:spPr>
          <a:xfrm>
            <a:off x="6096000" y="890516"/>
            <a:ext cx="58944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Annual Benefits Enrollment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September 27 through October 22, 2021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For Benefits Starting January 1, 2022</a:t>
            </a:r>
          </a:p>
        </p:txBody>
      </p:sp>
    </p:spTree>
    <p:extLst>
      <p:ext uri="{BB962C8B-B14F-4D97-AF65-F5344CB8AC3E}">
        <p14:creationId xmlns:p14="http://schemas.microsoft.com/office/powerpoint/2010/main" val="1486784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/>
              <a:t>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1C1C9A-0ECC-4FCE-94F9-8A088A01E5C8}"/>
              </a:ext>
            </a:extLst>
          </p:cNvPr>
          <p:cNvSpPr txBox="1"/>
          <p:nvPr/>
        </p:nvSpPr>
        <p:spPr>
          <a:xfrm>
            <a:off x="2152650" y="975209"/>
            <a:ext cx="2644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2ECC14-ABAD-47D4-B998-F4233B34CCC2}"/>
              </a:ext>
            </a:extLst>
          </p:cNvPr>
          <p:cNvSpPr txBox="1"/>
          <p:nvPr/>
        </p:nvSpPr>
        <p:spPr>
          <a:xfrm>
            <a:off x="2992427" y="3949645"/>
            <a:ext cx="1602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C7E249-11FA-45F5-89E9-28A5620325D3}"/>
              </a:ext>
            </a:extLst>
          </p:cNvPr>
          <p:cNvSpPr txBox="1"/>
          <p:nvPr/>
        </p:nvSpPr>
        <p:spPr>
          <a:xfrm>
            <a:off x="2235777" y="2501115"/>
            <a:ext cx="2478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39B107-DA21-4A7D-8440-19557A64C4EF}"/>
              </a:ext>
            </a:extLst>
          </p:cNvPr>
          <p:cNvSpPr txBox="1"/>
          <p:nvPr/>
        </p:nvSpPr>
        <p:spPr>
          <a:xfrm>
            <a:off x="4626160" y="1203492"/>
            <a:ext cx="3786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What insurance do I have now?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How will plans change in 2022?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EFF519-1EE0-420D-9F28-FB5AE4788684}"/>
              </a:ext>
            </a:extLst>
          </p:cNvPr>
          <p:cNvSpPr txBox="1"/>
          <p:nvPr/>
        </p:nvSpPr>
        <p:spPr>
          <a:xfrm>
            <a:off x="4626160" y="2660760"/>
            <a:ext cx="4772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Do I need to reenroll in any of my plans?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What changes can I make to my plans?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C74736-25AF-48BE-8A27-B008616A6421}"/>
              </a:ext>
            </a:extLst>
          </p:cNvPr>
          <p:cNvSpPr txBox="1"/>
          <p:nvPr/>
        </p:nvSpPr>
        <p:spPr>
          <a:xfrm>
            <a:off x="4626161" y="4088146"/>
            <a:ext cx="5210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I must select benefits online.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Deadline is </a:t>
            </a:r>
            <a:r>
              <a:rPr lang="en-US" b="1" dirty="0">
                <a:latin typeface="+mj-lt"/>
              </a:rPr>
              <a:t>October 22, 2021 at 4:30 p.m.</a:t>
            </a:r>
          </a:p>
        </p:txBody>
      </p:sp>
    </p:spTree>
    <p:extLst>
      <p:ext uri="{BB962C8B-B14F-4D97-AF65-F5344CB8AC3E}">
        <p14:creationId xmlns:p14="http://schemas.microsoft.com/office/powerpoint/2010/main" val="636495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2531"/>
            <a:ext cx="2263629" cy="593189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Prepare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3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4EED43-CD45-4063-BA36-8F019A4DA8AE}"/>
              </a:ext>
            </a:extLst>
          </p:cNvPr>
          <p:cNvSpPr txBox="1"/>
          <p:nvPr/>
        </p:nvSpPr>
        <p:spPr>
          <a:xfrm>
            <a:off x="1908149" y="587389"/>
            <a:ext cx="80740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Attend OHR Benefits Services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Benefits 2022: What you need to know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DE7E07-B62B-4829-BDBD-D158E9DB894A}"/>
              </a:ext>
            </a:extLst>
          </p:cNvPr>
          <p:cNvSpPr txBox="1"/>
          <p:nvPr/>
        </p:nvSpPr>
        <p:spPr>
          <a:xfrm>
            <a:off x="2550858" y="1172164"/>
            <a:ext cx="70503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Thurs., October 14, 9:00-10:00 a.m.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Friday, October 15, 1:00-2:00 p.m.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118272-4E77-433C-85AA-E844D8686FA7}"/>
              </a:ext>
            </a:extLst>
          </p:cNvPr>
          <p:cNvSpPr txBox="1"/>
          <p:nvPr/>
        </p:nvSpPr>
        <p:spPr>
          <a:xfrm>
            <a:off x="1908150" y="2480896"/>
            <a:ext cx="8367226" cy="646331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Pre-register at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http://www.benefits.wisc.edu/2022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on the calendar of events.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473E6E-346C-4C95-B40E-9323256667B5}"/>
              </a:ext>
            </a:extLst>
          </p:cNvPr>
          <p:cNvSpPr txBox="1"/>
          <p:nvPr/>
        </p:nvSpPr>
        <p:spPr>
          <a:xfrm>
            <a:off x="1908149" y="3881961"/>
            <a:ext cx="7525778" cy="923330"/>
          </a:xfrm>
          <a:prstGeom prst="rect">
            <a:avLst/>
          </a:prstGeom>
          <a:noFill/>
          <a:ln w="539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Watch the recorded video: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https://www.youtube.com/watch?v=5JqB0uYNWOo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961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949"/>
            <a:ext cx="2263629" cy="593189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Prepare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4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50859" y="4677580"/>
            <a:ext cx="4653264" cy="59634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FE5E5-DE48-4BE0-86F6-C7388E570D60}"/>
              </a:ext>
            </a:extLst>
          </p:cNvPr>
          <p:cNvSpPr txBox="1"/>
          <p:nvPr/>
        </p:nvSpPr>
        <p:spPr>
          <a:xfrm>
            <a:off x="1836550" y="599188"/>
            <a:ext cx="701298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2. Check your current benefits at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https://my.wisc.edu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(located in the Benefit Information tile)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BBFD01-B07F-4310-9990-91B286477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94" y="1664345"/>
            <a:ext cx="10758407" cy="45505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2083B74-6B60-4CF4-AD38-EF3D85EFB0FF}"/>
              </a:ext>
            </a:extLst>
          </p:cNvPr>
          <p:cNvSpPr/>
          <p:nvPr/>
        </p:nvSpPr>
        <p:spPr>
          <a:xfrm>
            <a:off x="7322949" y="4183704"/>
            <a:ext cx="2053525" cy="196912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91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484" y="121855"/>
            <a:ext cx="2263629" cy="593189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Prepare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5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50859" y="4677580"/>
            <a:ext cx="4653264" cy="59634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FE5E5-DE48-4BE0-86F6-C7388E570D60}"/>
              </a:ext>
            </a:extLst>
          </p:cNvPr>
          <p:cNvSpPr txBox="1"/>
          <p:nvPr/>
        </p:nvSpPr>
        <p:spPr>
          <a:xfrm>
            <a:off x="1965299" y="493196"/>
            <a:ext cx="851715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rabicPeriod" startAt="2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Check your current benefits at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https://my.wisc.edu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(located in the Benefit Information tile). Click on Benefit Information.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DE3777-F018-4CF8-9EE0-C36C6049A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651" y="1797467"/>
            <a:ext cx="3550177" cy="431304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2083B74-6B60-4CF4-AD38-EF3D85EFB0FF}"/>
              </a:ext>
            </a:extLst>
          </p:cNvPr>
          <p:cNvSpPr/>
          <p:nvPr/>
        </p:nvSpPr>
        <p:spPr>
          <a:xfrm>
            <a:off x="2230283" y="3440473"/>
            <a:ext cx="937639" cy="317829"/>
          </a:xfrm>
          <a:prstGeom prst="rect">
            <a:avLst/>
          </a:prstGeom>
          <a:noFill/>
          <a:ln w="349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277C36-51B1-4050-84EF-E3E4D6472C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3477" y="4422721"/>
            <a:ext cx="779998" cy="1777846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8A63B468-C31C-4B2C-81C1-0AC36FC35553}"/>
              </a:ext>
            </a:extLst>
          </p:cNvPr>
          <p:cNvSpPr/>
          <p:nvPr/>
        </p:nvSpPr>
        <p:spPr>
          <a:xfrm>
            <a:off x="1895128" y="4482261"/>
            <a:ext cx="426672" cy="2267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D2D4F62E-6769-463B-9717-A7F41281E542}"/>
              </a:ext>
            </a:extLst>
          </p:cNvPr>
          <p:cNvSpPr/>
          <p:nvPr/>
        </p:nvSpPr>
        <p:spPr>
          <a:xfrm>
            <a:off x="5994175" y="3627228"/>
            <a:ext cx="233700" cy="6725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9F4280-A75A-446C-A594-35B419B61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903" y="2925555"/>
            <a:ext cx="1847850" cy="20859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6CF8DF4-1573-455D-B12E-1F775DBDEC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3753" y="2872878"/>
            <a:ext cx="1601936" cy="209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84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2291"/>
            <a:ext cx="2263629" cy="593189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Prepare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6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50859" y="4677580"/>
            <a:ext cx="4653264" cy="59634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FE5E5-DE48-4BE0-86F6-C7388E570D60}"/>
              </a:ext>
            </a:extLst>
          </p:cNvPr>
          <p:cNvSpPr txBox="1"/>
          <p:nvPr/>
        </p:nvSpPr>
        <p:spPr>
          <a:xfrm>
            <a:off x="1965299" y="578886"/>
            <a:ext cx="851715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rabicPeriod" startAt="2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Check your current benefits by looking at your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earnings statements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https://my.wisc.edu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(located in the Payroll Information tile). Click on Earnings Statements.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B1B58B-2FDB-486B-9585-9249D656D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2107357"/>
            <a:ext cx="3476250" cy="2975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E0FB58-EFDB-49CB-9753-E86C3E2DF5B7}"/>
              </a:ext>
            </a:extLst>
          </p:cNvPr>
          <p:cNvSpPr txBox="1"/>
          <p:nvPr/>
        </p:nvSpPr>
        <p:spPr>
          <a:xfrm>
            <a:off x="4441013" y="2596858"/>
            <a:ext cx="1060885" cy="1096165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017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3762"/>
            <a:ext cx="2263629" cy="593189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Prepare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50859" y="4677580"/>
            <a:ext cx="4653264" cy="59634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FE5E5-DE48-4BE0-86F6-C7388E570D60}"/>
              </a:ext>
            </a:extLst>
          </p:cNvPr>
          <p:cNvSpPr txBox="1"/>
          <p:nvPr/>
        </p:nvSpPr>
        <p:spPr>
          <a:xfrm>
            <a:off x="1965299" y="578886"/>
            <a:ext cx="851715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rabicPeriod" startAt="2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Check your current benefits through your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earnings statements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https://my.wisc.edu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(located in the Payroll Information tile). Click on Earnings Statements.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8AC418-C863-4ECE-8E0A-86D796E12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16" y="2119598"/>
            <a:ext cx="3669124" cy="29041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FE5E86A-E08C-4C8B-BCBD-5AAD47EA5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0586" y="2124963"/>
            <a:ext cx="3692263" cy="293736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7FD20A7-DA46-4332-996F-EFFFF2699A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4519" y="2119598"/>
            <a:ext cx="3901392" cy="29041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AB5DC82-2293-4D01-9977-4468FD4CD02C}"/>
              </a:ext>
            </a:extLst>
          </p:cNvPr>
          <p:cNvSpPr/>
          <p:nvPr/>
        </p:nvSpPr>
        <p:spPr>
          <a:xfrm>
            <a:off x="534692" y="2066032"/>
            <a:ext cx="11201219" cy="2996298"/>
          </a:xfrm>
          <a:prstGeom prst="rect">
            <a:avLst/>
          </a:prstGeom>
          <a:noFill/>
          <a:ln w="666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A877EF-0853-451B-A283-0253217698EA}"/>
              </a:ext>
            </a:extLst>
          </p:cNvPr>
          <p:cNvSpPr txBox="1"/>
          <p:nvPr/>
        </p:nvSpPr>
        <p:spPr>
          <a:xfrm>
            <a:off x="1906292" y="3661238"/>
            <a:ext cx="5928227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Your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Earnings Statement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shows what you paid for in 2021: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Insurance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Parking, retirement, etc.</a:t>
            </a:r>
          </a:p>
        </p:txBody>
      </p:sp>
    </p:spTree>
    <p:extLst>
      <p:ext uri="{BB962C8B-B14F-4D97-AF65-F5344CB8AC3E}">
        <p14:creationId xmlns:p14="http://schemas.microsoft.com/office/powerpoint/2010/main" val="2201915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3476"/>
            <a:ext cx="2263629" cy="593189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Prepare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50859" y="4677580"/>
            <a:ext cx="4653264" cy="59634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FE5E5-DE48-4BE0-86F6-C7388E570D60}"/>
              </a:ext>
            </a:extLst>
          </p:cNvPr>
          <p:cNvSpPr txBox="1"/>
          <p:nvPr/>
        </p:nvSpPr>
        <p:spPr>
          <a:xfrm>
            <a:off x="2230282" y="729713"/>
            <a:ext cx="85171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3.  Visit Alex, your personal virtual benefits counselor.</a:t>
            </a:r>
          </a:p>
        </p:txBody>
      </p:sp>
      <p:pic>
        <p:nvPicPr>
          <p:cNvPr id="1026" name="Picture 2" descr="ALEX: Your Personalized Online Benefits Counselor">
            <a:extLst>
              <a:ext uri="{FF2B5EF4-FFF2-40B4-BE49-F238E27FC236}">
                <a16:creationId xmlns:a16="http://schemas.microsoft.com/office/drawing/2014/main" id="{9D0E10C4-769F-4D12-96EF-EB437451B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095" y="170045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54ADE7-E799-4297-BBE7-82C85C5CD859}"/>
              </a:ext>
            </a:extLst>
          </p:cNvPr>
          <p:cNvSpPr txBox="1"/>
          <p:nvPr/>
        </p:nvSpPr>
        <p:spPr>
          <a:xfrm>
            <a:off x="2453041" y="3962912"/>
            <a:ext cx="4653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https://www.myalex.com/uwsystem/2021</a:t>
            </a:r>
            <a:endParaRPr lang="en-US" dirty="0"/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5888C3-75B4-4BFF-982B-2073F11A6A88}"/>
              </a:ext>
            </a:extLst>
          </p:cNvPr>
          <p:cNvSpPr txBox="1"/>
          <p:nvPr/>
        </p:nvSpPr>
        <p:spPr>
          <a:xfrm>
            <a:off x="2550859" y="1931954"/>
            <a:ext cx="47462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ALEX is an online resource to help you better understand the comprehensive benefits offered to UW-Madison team members. ALEX will ask you a series of questions to walk you through your benefits options and suggests plans based on your answers.</a:t>
            </a:r>
          </a:p>
        </p:txBody>
      </p:sp>
    </p:spTree>
    <p:extLst>
      <p:ext uri="{BB962C8B-B14F-4D97-AF65-F5344CB8AC3E}">
        <p14:creationId xmlns:p14="http://schemas.microsoft.com/office/powerpoint/2010/main" val="3875393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5148"/>
            <a:ext cx="2263629" cy="593189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Prepare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FE5E5-DE48-4BE0-86F6-C7388E570D60}"/>
              </a:ext>
            </a:extLst>
          </p:cNvPr>
          <p:cNvSpPr txBox="1"/>
          <p:nvPr/>
        </p:nvSpPr>
        <p:spPr>
          <a:xfrm>
            <a:off x="2014101" y="678836"/>
            <a:ext cx="85171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rabicPeriod" startAt="4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Use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Wisconsin Department of Employee Trust Funds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(ETF)’s resources.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4ADE7-E799-4297-BBE7-82C85C5CD859}"/>
              </a:ext>
            </a:extLst>
          </p:cNvPr>
          <p:cNvSpPr txBox="1"/>
          <p:nvPr/>
        </p:nvSpPr>
        <p:spPr>
          <a:xfrm>
            <a:off x="2018353" y="2239055"/>
            <a:ext cx="4653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https://etf.wi.gov/resource/its-your-choice-2022-decision-guide-state-wisconsin-group-health-insurance-employees</a:t>
            </a:r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87FB3A-0FCE-4039-84D6-60E04E0FF12A}"/>
              </a:ext>
            </a:extLst>
          </p:cNvPr>
          <p:cNvSpPr txBox="1"/>
          <p:nvPr/>
        </p:nvSpPr>
        <p:spPr>
          <a:xfrm>
            <a:off x="2014101" y="1862075"/>
            <a:ext cx="4383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Employee Trust Fund’s Decision Guide 2021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62E508-F49D-4069-87D2-3D40ADB89882}"/>
              </a:ext>
            </a:extLst>
          </p:cNvPr>
          <p:cNvSpPr/>
          <p:nvPr/>
        </p:nvSpPr>
        <p:spPr>
          <a:xfrm>
            <a:off x="2014101" y="3600995"/>
            <a:ext cx="4783930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Visit the UW System Annual Benefits Enrollment website: 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https://www.wisconsin.edu/abe/</a:t>
            </a: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63235F-293B-4ED7-8CEE-386E0E70A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2005" y="1460777"/>
            <a:ext cx="3654240" cy="47183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2747F8-8171-412E-97FA-C380118526A8}"/>
              </a:ext>
            </a:extLst>
          </p:cNvPr>
          <p:cNvSpPr txBox="1"/>
          <p:nvPr/>
        </p:nvSpPr>
        <p:spPr>
          <a:xfrm>
            <a:off x="2088434" y="4808972"/>
            <a:ext cx="4994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Visit the OHR Annual Benefits Enrollment website: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https://hr.wisc.edu/benefits/annual-benefits-enrollment/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814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1987"/>
            <a:ext cx="2263629" cy="593189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Prepare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10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FE5E5-DE48-4BE0-86F6-C7388E570D60}"/>
              </a:ext>
            </a:extLst>
          </p:cNvPr>
          <p:cNvSpPr txBox="1"/>
          <p:nvPr/>
        </p:nvSpPr>
        <p:spPr>
          <a:xfrm>
            <a:off x="2014101" y="678836"/>
            <a:ext cx="85171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rabicPeriod" startAt="4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Use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Wisconsin Department of Employee Trust Funds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(ETF)’s resources.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03773E-38C2-4494-9B8A-0A014AB28544}"/>
              </a:ext>
            </a:extLst>
          </p:cNvPr>
          <p:cNvSpPr txBox="1"/>
          <p:nvPr/>
        </p:nvSpPr>
        <p:spPr>
          <a:xfrm>
            <a:off x="3655081" y="1549183"/>
            <a:ext cx="4655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Sign up for ETF’s Virtual Benefit Fair Sessions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EC3573-23E5-43C5-B474-1F329D66F357}"/>
              </a:ext>
            </a:extLst>
          </p:cNvPr>
          <p:cNvSpPr txBox="1"/>
          <p:nvPr/>
        </p:nvSpPr>
        <p:spPr>
          <a:xfrm>
            <a:off x="3044701" y="1859057"/>
            <a:ext cx="6255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https://www.wisconsin.edu/ohrwd/total-rewards/events/fairs/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29E35B-253E-49A6-8B6A-6FD3CD9AF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112" y="2421628"/>
            <a:ext cx="4545511" cy="42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90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1513-E03F-4A6C-B19C-50B3FA298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Decide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43059-EE50-4BDC-A440-5D09B9E39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Health Insurance</a:t>
            </a:r>
          </a:p>
          <a:p>
            <a:r>
              <a:rPr lang="en-US" dirty="0"/>
              <a:t>Dental Insurance</a:t>
            </a:r>
          </a:p>
          <a:p>
            <a:r>
              <a:rPr lang="en-US" dirty="0"/>
              <a:t>Vision Insurance</a:t>
            </a:r>
          </a:p>
          <a:p>
            <a:r>
              <a:rPr lang="en-US" dirty="0"/>
              <a:t>Pre-Tax Health and Spending Accounts</a:t>
            </a:r>
          </a:p>
          <a:p>
            <a:r>
              <a:rPr lang="en-US" dirty="0"/>
              <a:t>Pre-Tax Parking and Transit</a:t>
            </a:r>
          </a:p>
          <a:p>
            <a:r>
              <a:rPr lang="en-US" dirty="0"/>
              <a:t>Accident</a:t>
            </a:r>
          </a:p>
          <a:p>
            <a:r>
              <a:rPr lang="en-US" dirty="0"/>
              <a:t>Long-Term Care</a:t>
            </a:r>
          </a:p>
          <a:p>
            <a:r>
              <a:rPr lang="en-US" dirty="0"/>
              <a:t>Life Insurance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786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12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07783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D56168-F15C-42EB-90E1-24DAD88AEC8A}"/>
              </a:ext>
            </a:extLst>
          </p:cNvPr>
          <p:cNvSpPr/>
          <p:nvPr/>
        </p:nvSpPr>
        <p:spPr>
          <a:xfrm>
            <a:off x="1487837" y="1227550"/>
            <a:ext cx="4042055" cy="132648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What will change January 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6486041" y="1227551"/>
            <a:ext cx="4339525" cy="132648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What will not change January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BA1362-1068-4C1A-83BE-C4A298874F43}"/>
              </a:ext>
            </a:extLst>
          </p:cNvPr>
          <p:cNvSpPr txBox="1"/>
          <p:nvPr/>
        </p:nvSpPr>
        <p:spPr>
          <a:xfrm>
            <a:off x="1385062" y="2825127"/>
            <a:ext cx="414483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Monthly Premiums Increase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Most will pay an additional $1 to $8 per bi-weekly paycheck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Crafts Workers are eligible for employer contributions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Quartz-Community Network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Dividing into two new networks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FYI-no change with Dane Co. Quartz-UW Health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1DCABC-AB9D-425F-A1AF-A383771D8425}"/>
              </a:ext>
            </a:extLst>
          </p:cNvPr>
          <p:cNvSpPr txBox="1"/>
          <p:nvPr/>
        </p:nvSpPr>
        <p:spPr>
          <a:xfrm>
            <a:off x="6541865" y="2821813"/>
            <a:ext cx="43395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 your insurance works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Same deductibles, co-pays &amp; co-insurance</a:t>
            </a:r>
          </a:p>
          <a:p>
            <a:pPr lvl="1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Dane County health provider networks: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Dean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GHC-SCW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Quartz-UW Health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Access and Access HDHP with WEA Trust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153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13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09371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971170" y="975350"/>
            <a:ext cx="6249660" cy="123179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Health Insurance Changes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BA1362-1068-4C1A-83BE-C4A298874F43}"/>
              </a:ext>
            </a:extLst>
          </p:cNvPr>
          <p:cNvSpPr txBox="1"/>
          <p:nvPr/>
        </p:nvSpPr>
        <p:spPr>
          <a:xfrm>
            <a:off x="2612662" y="2620650"/>
            <a:ext cx="8243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New Coverage starting January 1, 2022</a:t>
            </a:r>
          </a:p>
          <a:p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Orthognathic surgery (corrective jaw surgery) is an allowed service.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Colonoscopy screenings are allowed earlier, at age 45.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Continuous glucose monitors expanded to pharmacy benefit (you may choose to get CGMs through your health plan or Navitus).</a:t>
            </a:r>
          </a:p>
        </p:txBody>
      </p:sp>
    </p:spTree>
    <p:extLst>
      <p:ext uri="{BB962C8B-B14F-4D97-AF65-F5344CB8AC3E}">
        <p14:creationId xmlns:p14="http://schemas.microsoft.com/office/powerpoint/2010/main" val="2477521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14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09371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702640" y="975350"/>
            <a:ext cx="6249660" cy="109367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What changes can you make?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BA1362-1068-4C1A-83BE-C4A298874F43}"/>
              </a:ext>
            </a:extLst>
          </p:cNvPr>
          <p:cNvSpPr txBox="1"/>
          <p:nvPr/>
        </p:nvSpPr>
        <p:spPr>
          <a:xfrm>
            <a:off x="2702640" y="2305615"/>
            <a:ext cx="715256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Newly enroll in Health Insurance Coverage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Enroll in the Opt-Out Incentive (you must re-elect it each year)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Change Plan Design (IYC, HDHP, Access)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Change Health Plan Network (GHC, Quartz, Dean, etc.)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 or Remove Dependents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 or Remove Uniform Dental with Health Insurance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Cancel Coverage</a:t>
            </a:r>
          </a:p>
        </p:txBody>
      </p:sp>
    </p:spTree>
    <p:extLst>
      <p:ext uri="{BB962C8B-B14F-4D97-AF65-F5344CB8AC3E}">
        <p14:creationId xmlns:p14="http://schemas.microsoft.com/office/powerpoint/2010/main" val="1439679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15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83008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1898543" y="1128744"/>
            <a:ext cx="8554403" cy="123179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Do you like the coverage you already have?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BA1362-1068-4C1A-83BE-C4A298874F43}"/>
              </a:ext>
            </a:extLst>
          </p:cNvPr>
          <p:cNvSpPr txBox="1"/>
          <p:nvPr/>
        </p:nvSpPr>
        <p:spPr>
          <a:xfrm>
            <a:off x="2443793" y="2623069"/>
            <a:ext cx="71525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You still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must make a new election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for 2022 if you want: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High Deductible Health Plan (HDHP) or Access HDHP, and re-elect the Health Savings Account (HSA) for 2022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Opt-Out Incentive for 2022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must make a new election for 2022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if you have: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Quartz-Community as your health network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772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16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83008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702640" y="1090351"/>
            <a:ext cx="5279756" cy="8457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Health Insurance Changes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BA1362-1068-4C1A-83BE-C4A298874F43}"/>
              </a:ext>
            </a:extLst>
          </p:cNvPr>
          <p:cNvSpPr txBox="1"/>
          <p:nvPr/>
        </p:nvSpPr>
        <p:spPr>
          <a:xfrm>
            <a:off x="1989679" y="2038708"/>
            <a:ext cx="778789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Quartz-Community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health plan network ends December 31, 2021.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must choose a new health network if you: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Had Quartz-Community in 2021.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You can enroll in any of the networks available (not limited to Quartz Central or Quartz West)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Quartz 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Central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a new option if you live in south-central Wisconsin (but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in Dane County).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Quartz 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West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is a new option if you live in west-central Wisconsin.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Aspirus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a new option if you live in north-central Wisconsin.</a:t>
            </a:r>
            <a:endParaRPr lang="en-US" sz="2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Quartz-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UW Health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will still offer coverage in Dane County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896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779B528-281F-4FA7-8F86-71B212C05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62" y="2244092"/>
            <a:ext cx="3787135" cy="39388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AB82D8-5FDA-497B-AB90-B9DFBF98B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219" y="2104772"/>
            <a:ext cx="3844294" cy="393181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17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83008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580734" y="1016479"/>
            <a:ext cx="5279756" cy="8457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Health Insurance Changes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C4A810-A7FB-47BF-BAE6-E316EE216B33}"/>
              </a:ext>
            </a:extLst>
          </p:cNvPr>
          <p:cNvSpPr txBox="1"/>
          <p:nvPr/>
        </p:nvSpPr>
        <p:spPr>
          <a:xfrm>
            <a:off x="5838366" y="2327050"/>
            <a:ext cx="1572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Quartz 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DE49B4-3B53-4410-8C68-13566D568DB8}"/>
              </a:ext>
            </a:extLst>
          </p:cNvPr>
          <p:cNvSpPr txBox="1"/>
          <p:nvPr/>
        </p:nvSpPr>
        <p:spPr>
          <a:xfrm>
            <a:off x="2143736" y="2411021"/>
            <a:ext cx="1372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Quartz 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F18248-579F-4478-BE64-53C8E1E059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3354" y="2060372"/>
            <a:ext cx="3756589" cy="40083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C4E5BB-92D4-43FB-A54C-61648706199E}"/>
              </a:ext>
            </a:extLst>
          </p:cNvPr>
          <p:cNvSpPr txBox="1"/>
          <p:nvPr/>
        </p:nvSpPr>
        <p:spPr>
          <a:xfrm>
            <a:off x="9982200" y="2416489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Aspirus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55AD5E-067D-48F7-9CC0-5F692D018CE8}"/>
              </a:ext>
            </a:extLst>
          </p:cNvPr>
          <p:cNvSpPr txBox="1"/>
          <p:nvPr/>
        </p:nvSpPr>
        <p:spPr>
          <a:xfrm>
            <a:off x="7170134" y="851950"/>
            <a:ext cx="328432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4925">
            <a:solidFill>
              <a:schemeClr val="accent4">
                <a:lumMod val="75000"/>
                <a:alpha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Quartz-Central, Quartz-West, and Aspirus are new options</a:t>
            </a:r>
          </a:p>
        </p:txBody>
      </p:sp>
    </p:spTree>
    <p:extLst>
      <p:ext uri="{BB962C8B-B14F-4D97-AF65-F5344CB8AC3E}">
        <p14:creationId xmlns:p14="http://schemas.microsoft.com/office/powerpoint/2010/main" val="2623197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18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83008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580734" y="1016479"/>
            <a:ext cx="5279756" cy="8457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Health Insurance Changes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A86AC1-8161-4F2C-876B-E0938D8E1EC1}"/>
              </a:ext>
            </a:extLst>
          </p:cNvPr>
          <p:cNvSpPr txBox="1"/>
          <p:nvPr/>
        </p:nvSpPr>
        <p:spPr>
          <a:xfrm>
            <a:off x="805890" y="2426635"/>
            <a:ext cx="7241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See the full list of health networks and provider listings on ETF’s website: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https://etf.wi.gov/its-your-choice/2022/health-plan-search/state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08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8A6E1AF-0029-4CD3-B193-20825CA39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469" y="1589897"/>
            <a:ext cx="5370718" cy="402581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19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83008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580734" y="1016479"/>
            <a:ext cx="5279756" cy="84573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Health Insurance Changes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A86AC1-8161-4F2C-876B-E0938D8E1EC1}"/>
              </a:ext>
            </a:extLst>
          </p:cNvPr>
          <p:cNvSpPr txBox="1"/>
          <p:nvPr/>
        </p:nvSpPr>
        <p:spPr>
          <a:xfrm>
            <a:off x="805890" y="2426635"/>
            <a:ext cx="60013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you plan to seek medical care outside Wisconsin in a surrounding state (e.g., Illinois, Iowa, Michigan, Minnesota), there may be an IYC Health Plan network that will offer you in-network options.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https://etf.wi.gov/its-your-choice/2022/health-plan-search/state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709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20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34184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4371319" y="627707"/>
            <a:ext cx="4594669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Choose 1 Design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1BBD3F-6269-4AD3-80CF-AE7EB7831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400" y="1601316"/>
            <a:ext cx="9494982" cy="462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4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318158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387282" y="1039570"/>
            <a:ext cx="4594669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Choose 1 Design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62FC4E-5284-43AA-859E-40E51D98F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273" y="2156403"/>
            <a:ext cx="5072527" cy="28162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32FB07-C76E-4D7F-8DA1-EB78C078D637}"/>
              </a:ext>
            </a:extLst>
          </p:cNvPr>
          <p:cNvSpPr txBox="1"/>
          <p:nvPr/>
        </p:nvSpPr>
        <p:spPr>
          <a:xfrm>
            <a:off x="6636352" y="5200394"/>
            <a:ext cx="47869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Watch Employee Trust Fund videos: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https://etf.wi.gov/video/choosing-plan-design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E8C5E4-C5BC-46CF-B210-6CB21B6929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3568" y="2185147"/>
            <a:ext cx="2447264" cy="34442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00EE01-6C2A-43EC-9FC6-ABA230C84DFE}"/>
              </a:ext>
            </a:extLst>
          </p:cNvPr>
          <p:cNvSpPr txBox="1"/>
          <p:nvPr/>
        </p:nvSpPr>
        <p:spPr>
          <a:xfrm>
            <a:off x="838200" y="5433020"/>
            <a:ext cx="48667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Ask ALEX!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https://www.wisconsin.edu/ohrwd/benefits/alex/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126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22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2230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4038600" y="147127"/>
            <a:ext cx="7931727" cy="193205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2022 Health Insurance Costs 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(shown as monthly premium that are automatically divided between A &amp; B bi-weekly paychecks)</a:t>
            </a:r>
          </a:p>
          <a:p>
            <a:pPr algn="ct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BF33D5-F77E-432F-B5C9-69D39C330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547" y="1948503"/>
            <a:ext cx="9318905" cy="48351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D61E80-D0A8-48D0-AE6F-5EC411F31D7A}"/>
              </a:ext>
            </a:extLst>
          </p:cNvPr>
          <p:cNvSpPr txBox="1"/>
          <p:nvPr/>
        </p:nvSpPr>
        <p:spPr>
          <a:xfrm>
            <a:off x="1436547" y="1948503"/>
            <a:ext cx="2451962" cy="7019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AF602C-C0AC-498A-90C3-BBA4FA32F2AC}"/>
              </a:ext>
            </a:extLst>
          </p:cNvPr>
          <p:cNvSpPr txBox="1"/>
          <p:nvPr/>
        </p:nvSpPr>
        <p:spPr>
          <a:xfrm>
            <a:off x="1616364" y="2079179"/>
            <a:ext cx="2422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See page 4 of ETF’s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2022 Decision Guide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965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23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50925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4038600" y="252500"/>
            <a:ext cx="7740112" cy="126633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2021 Health Insurance Costs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(Shown as monthly premiums which are evenly divided between 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bi-weekly A &amp; B paychecks)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26E809-189F-4A04-94D8-2C4834E8B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680" y="1578873"/>
            <a:ext cx="10202739" cy="483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41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24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50925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4193109" y="69742"/>
            <a:ext cx="6973420" cy="123650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2021 Health Insurance Costs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(Shown as monthly premiums* that are divided evenly between 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bi-weekly A &amp; B paychecks)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1532A8-5DC1-4E2B-B487-FF454939B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845" y="1421832"/>
            <a:ext cx="9803242" cy="503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66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25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50925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4193109" y="69742"/>
            <a:ext cx="6973420" cy="123650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2021 Health Insurance Costs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(Shown as monthly premiums* that are divided evenly between 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bi-weekly A &amp; B paychecks)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6619FA-73A2-4164-8AEF-45B1BAA20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51" y="1328299"/>
            <a:ext cx="11444806" cy="552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53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26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50925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4193109" y="69742"/>
            <a:ext cx="6973420" cy="123650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2021 Health Insurance Costs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(Shown as monthly premiums* that are divided evenly between 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bi-weekly A &amp; B paychecks)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4F4DE3-C5CE-4432-92D1-4F74BB2A8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61" y="1325260"/>
            <a:ext cx="11238230" cy="510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784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27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50925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4193109" y="69742"/>
            <a:ext cx="6973420" cy="123650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2021 Health Insurance Costs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(Monthly premiums are divided evenly between 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bi-weekly A &amp; B paychecks)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2BB6DE-DFA9-46B4-BC11-C96FBB0E4855}"/>
              </a:ext>
            </a:extLst>
          </p:cNvPr>
          <p:cNvSpPr txBox="1"/>
          <p:nvPr/>
        </p:nvSpPr>
        <p:spPr>
          <a:xfrm>
            <a:off x="1082975" y="2075291"/>
            <a:ext cx="10680744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2022 monthly health premiums will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be split between you’re a and B bi-weekly paychecks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Prepay for the next month’s coverage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Payroll schedules and calendars can be found here: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https://uwservice.wisconsin.edu/docs/publications/pay-uncl-bw-calendars-2021.pdf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2022: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https://uwservice.wisconsin.edu/docs/publications/2022-biweekly-payroll-calendar.pdf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700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6A96ED-2863-42C3-AAB1-7F211BB3A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309" y="1096661"/>
            <a:ext cx="9182746" cy="482521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28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50925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4193109" y="69742"/>
            <a:ext cx="6973420" cy="123650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2021 Health Insurance Costs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(Shown as monthly premiums* that are divided evenly between 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bi-weekly A &amp; B paychecks)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7CCF35-DD71-4B26-B5F4-9E9ECCC06DA4}"/>
              </a:ext>
            </a:extLst>
          </p:cNvPr>
          <p:cNvSpPr txBox="1"/>
          <p:nvPr/>
        </p:nvSpPr>
        <p:spPr>
          <a:xfrm>
            <a:off x="2209800" y="5911089"/>
            <a:ext cx="8936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If your paycheck is regularly lower than the cost of your Health insurance, you will be billed.</a:t>
            </a:r>
          </a:p>
        </p:txBody>
      </p:sp>
    </p:spTree>
    <p:extLst>
      <p:ext uri="{BB962C8B-B14F-4D97-AF65-F5344CB8AC3E}">
        <p14:creationId xmlns:p14="http://schemas.microsoft.com/office/powerpoint/2010/main" val="2505610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29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67074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200823" y="997858"/>
            <a:ext cx="6104739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 changes: co-payments, deductibles, co-insurance, out-of-pocket limits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184BE9-2B4D-4878-B133-4784B60D4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242" y="2108409"/>
            <a:ext cx="8195903" cy="419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060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342FBD3-D084-4F78-9E29-6A0A74312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386" y="1812841"/>
            <a:ext cx="10308955" cy="487617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30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42573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882685" y="967105"/>
            <a:ext cx="8562813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No changes to medical co-payments, deductibles, co-insurance, out-of-pocket limits.</a:t>
            </a:r>
          </a:p>
        </p:txBody>
      </p:sp>
    </p:spTree>
    <p:extLst>
      <p:ext uri="{BB962C8B-B14F-4D97-AF65-F5344CB8AC3E}">
        <p14:creationId xmlns:p14="http://schemas.microsoft.com/office/powerpoint/2010/main" val="22445174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31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42573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882685" y="967105"/>
            <a:ext cx="8562813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No changes to medical co-payments, deductibles, co-insurance, out-of-pocket limits.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03825B-F2E9-4D73-8100-C72DCC02F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322" y="1875633"/>
            <a:ext cx="10091576" cy="33084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EC466F-F779-4BA4-B63D-5F6C0AE0B227}"/>
              </a:ext>
            </a:extLst>
          </p:cNvPr>
          <p:cNvSpPr txBox="1"/>
          <p:nvPr/>
        </p:nvSpPr>
        <p:spPr>
          <a:xfrm>
            <a:off x="731003" y="5263909"/>
            <a:ext cx="11460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The Access Plan and Access HDHP  offer out-of-network benefits. To learn about the out-of-network benefits, visit: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https://etf.wi.gov/its-your-choice/2020/state-employee-retiree-health-plan/health-insurance-employees-cobra-and-retirees-without-medicare/breakdown-your-costs/out-network-health-services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6C3D1E-E1CF-447C-AEDB-81EBFDAF249D}"/>
              </a:ext>
            </a:extLst>
          </p:cNvPr>
          <p:cNvSpPr txBox="1"/>
          <p:nvPr/>
        </p:nvSpPr>
        <p:spPr>
          <a:xfrm>
            <a:off x="645117" y="1751119"/>
            <a:ext cx="22375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See page 4 of ETF’s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2022 Decision Guide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5786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32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42573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371241" y="909314"/>
            <a:ext cx="8562813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No changes to medical co-payments, deductibles, co-insurance, out-of-pocket limits.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EC466F-F779-4BA4-B63D-5F6C0AE0B227}"/>
              </a:ext>
            </a:extLst>
          </p:cNvPr>
          <p:cNvSpPr txBox="1"/>
          <p:nvPr/>
        </p:nvSpPr>
        <p:spPr>
          <a:xfrm>
            <a:off x="731003" y="5263909"/>
            <a:ext cx="11460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The Access Plan and Access HDHP  offer out-of-network benefits. To learn about the out-of-network benefits, visit: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https://etf.wi.gov/its-your-choice/2020/state-employee-retiree-health-plan/health-insurance-employees-cobra-and-retirees-without-medicare/breakdown-your-costs/out-network-health-services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101290-8F54-44AD-B5B8-8A4845C51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083" y="1755050"/>
            <a:ext cx="9711127" cy="352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4872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EAE624-85CB-4DE4-9E53-C43B59199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991" y="479952"/>
            <a:ext cx="8799900" cy="581961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33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26131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</p:spTree>
    <p:extLst>
      <p:ext uri="{BB962C8B-B14F-4D97-AF65-F5344CB8AC3E}">
        <p14:creationId xmlns:p14="http://schemas.microsoft.com/office/powerpoint/2010/main" val="16567566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34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26131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BE2220-C74B-416F-81EB-AA4B7357F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058" y="869950"/>
            <a:ext cx="8342644" cy="5486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6D1C63-742B-40E5-85B2-D684AD978E7F}"/>
              </a:ext>
            </a:extLst>
          </p:cNvPr>
          <p:cNvSpPr txBox="1"/>
          <p:nvPr/>
        </p:nvSpPr>
        <p:spPr>
          <a:xfrm>
            <a:off x="2364058" y="898439"/>
            <a:ext cx="1076566" cy="8197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2B2A80-6687-44F3-983A-97F3DB47E1D3}"/>
              </a:ext>
            </a:extLst>
          </p:cNvPr>
          <p:cNvSpPr txBox="1"/>
          <p:nvPr/>
        </p:nvSpPr>
        <p:spPr>
          <a:xfrm>
            <a:off x="1338988" y="953476"/>
            <a:ext cx="23925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See page 4 of ETF’s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2022 Decision Guide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4615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35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26131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D2A1BD-97F3-4081-9475-116644E92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823" y="855096"/>
            <a:ext cx="9542728" cy="530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386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36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26131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367532-6564-40F8-991E-E0F09F864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62" y="0"/>
            <a:ext cx="9673839" cy="63815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73CE68-7718-482C-B588-C8AB5CAEE78F}"/>
              </a:ext>
            </a:extLst>
          </p:cNvPr>
          <p:cNvSpPr txBox="1"/>
          <p:nvPr/>
        </p:nvSpPr>
        <p:spPr>
          <a:xfrm>
            <a:off x="1859797" y="5579390"/>
            <a:ext cx="2262752" cy="6613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See page 4 of ETF’s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2022 Decision Guide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674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37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09371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036446" y="965659"/>
            <a:ext cx="7262263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If employee is seeking services outside the U.S.: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13DD15-4AE9-4838-ABA4-8BFB9618DF2D}"/>
              </a:ext>
            </a:extLst>
          </p:cNvPr>
          <p:cNvSpPr txBox="1"/>
          <p:nvPr/>
        </p:nvSpPr>
        <p:spPr>
          <a:xfrm>
            <a:off x="1477819" y="1751637"/>
            <a:ext cx="95134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 in-network coverage option outside the United States.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Access Plan and Access HDHP do offer out-of-network non-emergency coverage for otherwise covered services.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IYC Health Plan and HDHP cover only certain emergency and urgent care claims if out-of-network.</a:t>
            </a:r>
          </a:p>
          <a:p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190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38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09371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618173" y="765101"/>
            <a:ext cx="4955653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Opt-Out Incentive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13DD15-4AE9-4838-ABA4-8BFB9618DF2D}"/>
              </a:ext>
            </a:extLst>
          </p:cNvPr>
          <p:cNvSpPr txBox="1"/>
          <p:nvPr/>
        </p:nvSpPr>
        <p:spPr>
          <a:xfrm>
            <a:off x="838200" y="1367147"/>
            <a:ext cx="1114136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If you are a Wisconsin Retirement Service participant: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 can opt-out of the State Group Health plan.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 can receive a $2,000 opt-out incentive, via bi-weekly installments throughout the year.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 must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re-elect/sign-up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for the Opt-Out incentive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every year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(during ABE). The stipend does not automatically carry over into 2022. Select opt-out, not waive.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Tx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More information:</a:t>
            </a:r>
          </a:p>
          <a:p>
            <a:pPr>
              <a:buClrTx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https://etf.wi.gov/its-your-choice/2022/health-benefits/opt-out-incentive-faqs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Tx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9707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39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Health Insurance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440761" y="967851"/>
            <a:ext cx="4955653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Opt-Out Incentive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148375-0B31-4E94-B14C-BE70250C6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650" y="1979325"/>
            <a:ext cx="7531876" cy="431923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568195-8B43-443F-B83F-39C6F49DCCBE}"/>
              </a:ext>
            </a:extLst>
          </p:cNvPr>
          <p:cNvSpPr/>
          <p:nvPr/>
        </p:nvSpPr>
        <p:spPr>
          <a:xfrm>
            <a:off x="2257032" y="5108550"/>
            <a:ext cx="5724919" cy="36512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5E7211-C13E-477F-B02B-A408D8C2482F}"/>
              </a:ext>
            </a:extLst>
          </p:cNvPr>
          <p:cNvSpPr txBox="1"/>
          <p:nvPr/>
        </p:nvSpPr>
        <p:spPr>
          <a:xfrm>
            <a:off x="4116060" y="5453352"/>
            <a:ext cx="4866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Leaving your election on “Waive” will mean you do not get the $2,000 incentive.</a:t>
            </a: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4937CF13-B78D-4C3F-9F0D-C5D68008D35F}"/>
              </a:ext>
            </a:extLst>
          </p:cNvPr>
          <p:cNvSpPr/>
          <p:nvPr/>
        </p:nvSpPr>
        <p:spPr>
          <a:xfrm>
            <a:off x="3317377" y="5525781"/>
            <a:ext cx="723113" cy="2507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708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40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317377" y="1147579"/>
            <a:ext cx="5180078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Dental and Vision Insurance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840C1A-020C-4780-85FD-9F3FBEEF0F37}"/>
              </a:ext>
            </a:extLst>
          </p:cNvPr>
          <p:cNvSpPr txBox="1"/>
          <p:nvPr/>
        </p:nvSpPr>
        <p:spPr>
          <a:xfrm>
            <a:off x="1629603" y="2228097"/>
            <a:ext cx="9724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you have coverage, it will automatically continue.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9BB56D-C37F-43A9-B181-921556434BF2}"/>
              </a:ext>
            </a:extLst>
          </p:cNvPr>
          <p:cNvSpPr txBox="1"/>
          <p:nvPr/>
        </p:nvSpPr>
        <p:spPr>
          <a:xfrm>
            <a:off x="1629603" y="3421945"/>
            <a:ext cx="8770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You can enroll, cancel, or change your coverage.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51959-33D9-45B7-B8F1-F075247FFC0F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Dental Insurance</a:t>
            </a:r>
          </a:p>
        </p:txBody>
      </p:sp>
    </p:spTree>
    <p:extLst>
      <p:ext uri="{BB962C8B-B14F-4D97-AF65-F5344CB8AC3E}">
        <p14:creationId xmlns:p14="http://schemas.microsoft.com/office/powerpoint/2010/main" val="41918992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41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430522" y="900661"/>
            <a:ext cx="5180078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Dental Insurance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51959-33D9-45B7-B8F1-F075247FFC0F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Dental Insurance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BDD24A-385B-44B7-AADD-8174D5CD9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287" y="1657350"/>
            <a:ext cx="5305425" cy="35433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9E6A1E8-8BA7-4E3E-A90F-0C4FAA9B1C4E}"/>
              </a:ext>
            </a:extLst>
          </p:cNvPr>
          <p:cNvSpPr txBox="1"/>
          <p:nvPr/>
        </p:nvSpPr>
        <p:spPr>
          <a:xfrm>
            <a:off x="5003800" y="5111604"/>
            <a:ext cx="2628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See pages 11-12 of ETF’s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2022 Decision Guide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4702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42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430522" y="900661"/>
            <a:ext cx="5180078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Dental Insurance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51959-33D9-45B7-B8F1-F075247FFC0F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Dental Insurance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E6A1E8-8BA7-4E3E-A90F-0C4FAA9B1C4E}"/>
              </a:ext>
            </a:extLst>
          </p:cNvPr>
          <p:cNvSpPr txBox="1"/>
          <p:nvPr/>
        </p:nvSpPr>
        <p:spPr>
          <a:xfrm>
            <a:off x="2577182" y="3134028"/>
            <a:ext cx="78783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Composite/resin (tooth colored) fillings for back teeth are an allowed service on the Uniform Dental and Preventive Dental plans.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AC50D5-856F-43D5-B408-9B59EF23B10C}"/>
              </a:ext>
            </a:extLst>
          </p:cNvPr>
          <p:cNvSpPr txBox="1"/>
          <p:nvPr/>
        </p:nvSpPr>
        <p:spPr>
          <a:xfrm>
            <a:off x="2577182" y="2186746"/>
            <a:ext cx="6886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New Coverage starting January 1, 2022:</a:t>
            </a:r>
          </a:p>
        </p:txBody>
      </p:sp>
    </p:spTree>
    <p:extLst>
      <p:ext uri="{BB962C8B-B14F-4D97-AF65-F5344CB8AC3E}">
        <p14:creationId xmlns:p14="http://schemas.microsoft.com/office/powerpoint/2010/main" val="3858444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43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258127" y="1127674"/>
            <a:ext cx="4808741" cy="94909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Dental Insurance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9BB56D-C37F-43A9-B181-921556434BF2}"/>
              </a:ext>
            </a:extLst>
          </p:cNvPr>
          <p:cNvSpPr txBox="1"/>
          <p:nvPr/>
        </p:nvSpPr>
        <p:spPr>
          <a:xfrm>
            <a:off x="1496291" y="2641012"/>
            <a:ext cx="10178473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What Changes Can You Make?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Enroll in coverage.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Change plans (for example, you could switch from Delta Dental PPO-Select to Delta Dental PPO &amp; Premier-Select Plus.)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Add or remove dependents.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Cancel coverage.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51959-33D9-45B7-B8F1-F075247FFC0F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Dental Insurance</a:t>
            </a:r>
          </a:p>
        </p:txBody>
      </p:sp>
    </p:spTree>
    <p:extLst>
      <p:ext uri="{BB962C8B-B14F-4D97-AF65-F5344CB8AC3E}">
        <p14:creationId xmlns:p14="http://schemas.microsoft.com/office/powerpoint/2010/main" val="42740269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44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544945" y="888501"/>
            <a:ext cx="11462327" cy="144087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Dental Insurance Costs 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(shown as monthly premiums which will be divided between your A &amp; B bi-weekly paychecks)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51959-33D9-45B7-B8F1-F075247FFC0F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Dental Insurance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4B17A7-56A9-4655-8CC2-5A6B74870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601" y="2356699"/>
            <a:ext cx="10452798" cy="31404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04D1ED-6055-48E4-BB19-7130B0D5A310}"/>
              </a:ext>
            </a:extLst>
          </p:cNvPr>
          <p:cNvSpPr txBox="1"/>
          <p:nvPr/>
        </p:nvSpPr>
        <p:spPr>
          <a:xfrm>
            <a:off x="7562273" y="5497157"/>
            <a:ext cx="2419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Small increase to cost of most dental options.</a:t>
            </a:r>
          </a:p>
        </p:txBody>
      </p:sp>
    </p:spTree>
    <p:extLst>
      <p:ext uri="{BB962C8B-B14F-4D97-AF65-F5344CB8AC3E}">
        <p14:creationId xmlns:p14="http://schemas.microsoft.com/office/powerpoint/2010/main" val="7898539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45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4249487" y="130399"/>
            <a:ext cx="6300198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Dental Insurance Comparison Chart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976D6C8-0D18-4687-A12F-361539E3A93A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Dental Insurance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D297FB-8064-4297-A219-D6B03B7D1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184" y="1902561"/>
            <a:ext cx="2743200" cy="49448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97DA18-6929-47F0-9D3B-B97C171E6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744" y="1109841"/>
            <a:ext cx="4687311" cy="57433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363459-B723-48BD-A27E-8BE8E1D7C039}"/>
              </a:ext>
            </a:extLst>
          </p:cNvPr>
          <p:cNvSpPr txBox="1"/>
          <p:nvPr/>
        </p:nvSpPr>
        <p:spPr>
          <a:xfrm>
            <a:off x="445978" y="2358880"/>
            <a:ext cx="33278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https://www.wisconsin.edu/abe/download/DentalComparison.pdf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286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9156640-8221-4565-9C1F-A244EF69A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637" y="1522082"/>
            <a:ext cx="9644726" cy="327635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46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382629" y="812793"/>
            <a:ext cx="6117213" cy="8143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Which dental plans can I elect?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E8D79D-0980-415C-AC97-B083B03C9462}"/>
              </a:ext>
            </a:extLst>
          </p:cNvPr>
          <p:cNvSpPr txBox="1">
            <a:spLocks/>
          </p:cNvSpPr>
          <p:nvPr/>
        </p:nvSpPr>
        <p:spPr>
          <a:xfrm>
            <a:off x="707683" y="16446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Dental Insurance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482185-9045-4EE3-8BDB-5D29A9BD714F}"/>
              </a:ext>
            </a:extLst>
          </p:cNvPr>
          <p:cNvSpPr/>
          <p:nvPr/>
        </p:nvSpPr>
        <p:spPr>
          <a:xfrm>
            <a:off x="782665" y="4529448"/>
            <a:ext cx="110580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Preventive Dental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you are NOT enrolled in State Group Health, you may elect Preventive Dental to cover basic and preventive dental services.</a:t>
            </a:r>
          </a:p>
          <a:p>
            <a:pPr>
              <a:buClrTx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Supplemental Dental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2 supplemental options through Delta Dental (Select Plan and Select Plus Plan) to help cover extensive treatments or procedures (such as braces or dentures).</a:t>
            </a:r>
          </a:p>
        </p:txBody>
      </p:sp>
    </p:spTree>
    <p:extLst>
      <p:ext uri="{BB962C8B-B14F-4D97-AF65-F5344CB8AC3E}">
        <p14:creationId xmlns:p14="http://schemas.microsoft.com/office/powerpoint/2010/main" val="14202287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47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4150560" y="1006792"/>
            <a:ext cx="4217056" cy="8265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Vision Insurance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DD13BD-9287-44CA-9F89-6CE0308032BD}"/>
              </a:ext>
            </a:extLst>
          </p:cNvPr>
          <p:cNvSpPr txBox="1"/>
          <p:nvPr/>
        </p:nvSpPr>
        <p:spPr>
          <a:xfrm>
            <a:off x="2330668" y="1966862"/>
            <a:ext cx="4217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Delta Vision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1-844-337-8383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https://www4.deltadentalwi.com/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0EFCDC-6024-464A-B5A2-923085E18101}"/>
              </a:ext>
            </a:extLst>
          </p:cNvPr>
          <p:cNvSpPr txBox="1"/>
          <p:nvPr/>
        </p:nvSpPr>
        <p:spPr>
          <a:xfrm>
            <a:off x="2330668" y="3023954"/>
            <a:ext cx="453637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What Changes Can You Make?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Enroll in coverage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Add or remove dependents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Cancel coverage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C00839-79B7-45B4-89E3-56080A91E565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Vision Insurance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1A38C0-F366-4B9F-B8E8-DF94BD095CD1}"/>
              </a:ext>
            </a:extLst>
          </p:cNvPr>
          <p:cNvSpPr txBox="1"/>
          <p:nvPr/>
        </p:nvSpPr>
        <p:spPr>
          <a:xfrm>
            <a:off x="6693653" y="2890191"/>
            <a:ext cx="29194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See pages 13-14 of ETF’s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2022 Decision Guide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FF21FE-6D93-4F58-A185-6BF4DB113181}"/>
              </a:ext>
            </a:extLst>
          </p:cNvPr>
          <p:cNvSpPr txBox="1"/>
          <p:nvPr/>
        </p:nvSpPr>
        <p:spPr>
          <a:xfrm>
            <a:off x="2054089" y="5097789"/>
            <a:ext cx="755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If you have Delta Vision now, it will automatically carry over for 2022.</a:t>
            </a:r>
          </a:p>
        </p:txBody>
      </p:sp>
    </p:spTree>
    <p:extLst>
      <p:ext uri="{BB962C8B-B14F-4D97-AF65-F5344CB8AC3E}">
        <p14:creationId xmlns:p14="http://schemas.microsoft.com/office/powerpoint/2010/main" val="25935160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986457D-8E24-4945-9467-0F98ABACA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774" y="2575285"/>
            <a:ext cx="10036222" cy="316527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48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1920625" y="1031447"/>
            <a:ext cx="7749153" cy="15402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Vision Insurance Costs 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(shown as monthly premiums that will be divided between your A and B bi-weekly paychecks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C663BB9-C8CF-4B43-BEC4-2DB9C1E03C9D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Vision Insurance</a:t>
            </a:r>
          </a:p>
        </p:txBody>
      </p:sp>
    </p:spTree>
    <p:extLst>
      <p:ext uri="{BB962C8B-B14F-4D97-AF65-F5344CB8AC3E}">
        <p14:creationId xmlns:p14="http://schemas.microsoft.com/office/powerpoint/2010/main" val="6041358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49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125036" y="1223762"/>
            <a:ext cx="5340331" cy="104362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Vision Insurance Providers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C663BB9-C8CF-4B43-BEC4-2DB9C1E03C9D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Vision Insurance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4DECDC-C77A-4B18-9468-226ECC035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647" y="4590614"/>
            <a:ext cx="8786835" cy="18049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BCC93D-504B-4E42-BF40-DEF29100751B}"/>
              </a:ext>
            </a:extLst>
          </p:cNvPr>
          <p:cNvSpPr txBox="1"/>
          <p:nvPr/>
        </p:nvSpPr>
        <p:spPr>
          <a:xfrm>
            <a:off x="1659344" y="2695081"/>
            <a:ext cx="83228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Visit providers in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eyemed’s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Insight network for the best coverage: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https://eyemed.com/en-us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1-844-337-8383</a:t>
            </a:r>
          </a:p>
        </p:txBody>
      </p:sp>
    </p:spTree>
    <p:extLst>
      <p:ext uri="{BB962C8B-B14F-4D97-AF65-F5344CB8AC3E}">
        <p14:creationId xmlns:p14="http://schemas.microsoft.com/office/powerpoint/2010/main" val="28852369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0CD46B6-F202-43F2-9503-AB5C70784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423" y="2301353"/>
            <a:ext cx="6004577" cy="177811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50</a:t>
            </a:fld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474407" y="854113"/>
            <a:ext cx="5529568" cy="8265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Delta Vision EyeMed Coverage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EA269DC-D048-4EDD-844F-E7800D70F8AE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Vision Insurance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184458-ACD9-4D4E-8ADD-FEF08D4C5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400" y="1775105"/>
            <a:ext cx="6042811" cy="45926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024C1AB-587C-40CC-842D-5844591C3DFD}"/>
              </a:ext>
            </a:extLst>
          </p:cNvPr>
          <p:cNvSpPr txBox="1"/>
          <p:nvPr/>
        </p:nvSpPr>
        <p:spPr>
          <a:xfrm>
            <a:off x="6726264" y="4672739"/>
            <a:ext cx="44616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Reminder: You can have coverage for both</a:t>
            </a:r>
          </a:p>
          <a:p>
            <a:r>
              <a:rPr lang="en-US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contacts and frames in the same year (if you</a:t>
            </a:r>
          </a:p>
          <a:p>
            <a:r>
              <a:rPr lang="en-US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did not use your frames benefit in 2021), but </a:t>
            </a:r>
          </a:p>
          <a:p>
            <a:r>
              <a:rPr lang="en-US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You must pay the cost of the glasses’ lenses.</a:t>
            </a:r>
          </a:p>
        </p:txBody>
      </p:sp>
    </p:spTree>
    <p:extLst>
      <p:ext uri="{BB962C8B-B14F-4D97-AF65-F5344CB8AC3E}">
        <p14:creationId xmlns:p14="http://schemas.microsoft.com/office/powerpoint/2010/main" val="35135808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51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702640" y="1133421"/>
            <a:ext cx="6899821" cy="8265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Pre-Tax Health and Spending Accounts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6CB25E-AA5C-46A6-A3BA-5C95440946C2}"/>
              </a:ext>
            </a:extLst>
          </p:cNvPr>
          <p:cNvSpPr txBox="1"/>
          <p:nvPr/>
        </p:nvSpPr>
        <p:spPr>
          <a:xfrm>
            <a:off x="2184947" y="3199940"/>
            <a:ext cx="893619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Health Savings Account (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HSA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--required if enrolling in the High Deductible Health Plan (HDHP)</a:t>
            </a:r>
          </a:p>
          <a:p>
            <a:pPr lvl="1"/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Limited Purpose Flexible Spending Account (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LPFSA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--optional if enrolling in an HDHP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Health Care Flexible Spending Account (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Health FSA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Dependent Day Care Flexible Spending Account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(Dependent FSA)</a:t>
            </a:r>
          </a:p>
          <a:p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Parking Account</a:t>
            </a:r>
          </a:p>
          <a:p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Transit Account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B3D159-4BBB-4CB6-B0D6-3A8A0B379584}"/>
              </a:ext>
            </a:extLst>
          </p:cNvPr>
          <p:cNvSpPr txBox="1"/>
          <p:nvPr/>
        </p:nvSpPr>
        <p:spPr>
          <a:xfrm>
            <a:off x="914401" y="2109365"/>
            <a:ext cx="10213382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Members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must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enroll or re-enroll in Pre-Tax Accounts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year. Current accounts do NOT automatically carry over to 2022.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612171-BFC8-4C19-B1B2-7792F540D87C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Health and Spending Accounts</a:t>
            </a:r>
          </a:p>
        </p:txBody>
      </p:sp>
    </p:spTree>
    <p:extLst>
      <p:ext uri="{BB962C8B-B14F-4D97-AF65-F5344CB8AC3E}">
        <p14:creationId xmlns:p14="http://schemas.microsoft.com/office/powerpoint/2010/main" val="3863146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52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4043528" y="1067995"/>
            <a:ext cx="5635164" cy="98728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PreTax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Accounts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Health Savings Account (HSA)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35EFA4E-2B28-4436-AFE0-A41CBDB5018D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Health and Spending Accounts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7039FC-79EA-4345-A2C6-4CA5AD518D34}"/>
              </a:ext>
            </a:extLst>
          </p:cNvPr>
          <p:cNvSpPr txBox="1"/>
          <p:nvPr/>
        </p:nvSpPr>
        <p:spPr>
          <a:xfrm>
            <a:off x="1790054" y="2480744"/>
            <a:ext cx="877592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If you choose the HDHP or Access HDHP you must:</a:t>
            </a:r>
          </a:p>
          <a:p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Open (or reopen) an HSA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Use Optum Financial/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ConnectYourCare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(CYC) to open your HSA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7655A0-021E-45B0-8C33-47E64F153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114" y="4188916"/>
            <a:ext cx="4817148" cy="205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482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53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957688" y="962201"/>
            <a:ext cx="5898258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Pre-Tax Accounts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Health Savings Account (HSA)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8EC8FB-18C9-4AFD-8EEB-3D5AD74E111F}"/>
              </a:ext>
            </a:extLst>
          </p:cNvPr>
          <p:cNvSpPr txBox="1"/>
          <p:nvPr/>
        </p:nvSpPr>
        <p:spPr>
          <a:xfrm>
            <a:off x="2122747" y="2198942"/>
            <a:ext cx="794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You can choose the HDHP/HSA plan if you: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54F937-2769-4CDE-AF51-16604DAE02A8}"/>
              </a:ext>
            </a:extLst>
          </p:cNvPr>
          <p:cNvSpPr txBox="1"/>
          <p:nvPr/>
        </p:nvSpPr>
        <p:spPr>
          <a:xfrm>
            <a:off x="2122748" y="2682677"/>
            <a:ext cx="882680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participate in the Wisconsin Retirement System (WRS);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are NOT claimed as a dependent on another person’s taxes;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do NOT have other non-high-deductible health coverage, including:</a:t>
            </a:r>
          </a:p>
          <a:p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Medicare (even Part A only)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spouse’s or partner’s non-HDHP health insurance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spouse’s or parent’s Health Flexible Spending Account (FSA)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Tricare (and possibly recent use of VA benefits)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If you have a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J-1 Visa: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do NOT choose the HDHP or Access HDHP plan.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you MUST choose a plan with a deductible of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$500 or less.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769CDFE-3D2E-416D-90D5-66539C25EE58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Health and Spending Accounts</a:t>
            </a:r>
          </a:p>
        </p:txBody>
      </p:sp>
    </p:spTree>
    <p:extLst>
      <p:ext uri="{BB962C8B-B14F-4D97-AF65-F5344CB8AC3E}">
        <p14:creationId xmlns:p14="http://schemas.microsoft.com/office/powerpoint/2010/main" val="18550913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54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212568" y="1403156"/>
            <a:ext cx="5766862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Pre-Tax Accounts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Health Savings Account (HSA)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8EC8FB-18C9-4AFD-8EEB-3D5AD74E111F}"/>
              </a:ext>
            </a:extLst>
          </p:cNvPr>
          <p:cNvSpPr txBox="1"/>
          <p:nvPr/>
        </p:nvSpPr>
        <p:spPr>
          <a:xfrm>
            <a:off x="1968092" y="2489054"/>
            <a:ext cx="81238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If you pay the 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regular employee share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for Health Insurance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A6D5E1-4CA0-49A2-A24C-C17651502747}"/>
              </a:ext>
            </a:extLst>
          </p:cNvPr>
          <p:cNvSpPr txBox="1"/>
          <p:nvPr/>
        </p:nvSpPr>
        <p:spPr>
          <a:xfrm>
            <a:off x="2034098" y="4808513"/>
            <a:ext cx="4934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*If you will be 55+ years of age during 2023, you can contribute an additional $1,000.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AC986C7-7E1A-4373-8084-751DE5B82172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Health and Spending Accounts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52FFB6-1D05-4FA4-97FE-4351DD642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602" y="2988431"/>
            <a:ext cx="8644750" cy="173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14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55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957688" y="1032133"/>
            <a:ext cx="5898258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Pre-Tax Accounts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Health Savings Account (HSA)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8EC8FB-18C9-4AFD-8EEB-3D5AD74E111F}"/>
              </a:ext>
            </a:extLst>
          </p:cNvPr>
          <p:cNvSpPr txBox="1"/>
          <p:nvPr/>
        </p:nvSpPr>
        <p:spPr>
          <a:xfrm>
            <a:off x="2152650" y="2159537"/>
            <a:ext cx="8123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Information on traditional/low deductible health insurance plans versus High Deductible Health Plans (HDHP) plans can be compared through ALEX. Information on Health Savings Accounts can be found through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ConnectYourCare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A6D5E1-4CA0-49A2-A24C-C17651502747}"/>
              </a:ext>
            </a:extLst>
          </p:cNvPr>
          <p:cNvSpPr txBox="1"/>
          <p:nvPr/>
        </p:nvSpPr>
        <p:spPr>
          <a:xfrm>
            <a:off x="3390585" y="3244852"/>
            <a:ext cx="6060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https://www.myalex.com/uwsystem/2022#intro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5B477D-6A87-4921-A13D-1E9F4C4FA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325" y="3902270"/>
            <a:ext cx="3744675" cy="20842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9D55ED-4EF2-4407-A1BF-A766BFB938B1}"/>
              </a:ext>
            </a:extLst>
          </p:cNvPr>
          <p:cNvSpPr txBox="1"/>
          <p:nvPr/>
        </p:nvSpPr>
        <p:spPr>
          <a:xfrm>
            <a:off x="6420952" y="5212294"/>
            <a:ext cx="3808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https://connectyourcare.wistia.com/medias/lh7tlg7a9g</a:t>
            </a:r>
            <a:endParaRPr lang="en-US" dirty="0"/>
          </a:p>
          <a:p>
            <a:endParaRPr lang="en-US" dirty="0"/>
          </a:p>
        </p:txBody>
      </p:sp>
      <p:pic>
        <p:nvPicPr>
          <p:cNvPr id="13" name="Picture 2" descr="ALEX: Your Personalized Online Benefits Counselor">
            <a:extLst>
              <a:ext uri="{FF2B5EF4-FFF2-40B4-BE49-F238E27FC236}">
                <a16:creationId xmlns:a16="http://schemas.microsoft.com/office/drawing/2014/main" id="{ADF1D7A5-4CE4-43EA-A6D5-764F9345F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130" y="2950100"/>
            <a:ext cx="1471631" cy="1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F7F2D1-F0E1-4F6C-930C-200A5AC85521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Health and Spending Accounts</a:t>
            </a:r>
          </a:p>
        </p:txBody>
      </p:sp>
    </p:spTree>
    <p:extLst>
      <p:ext uri="{BB962C8B-B14F-4D97-AF65-F5344CB8AC3E}">
        <p14:creationId xmlns:p14="http://schemas.microsoft.com/office/powerpoint/2010/main" val="9575507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56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033189" y="1100478"/>
            <a:ext cx="5898258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Pre-Tax Accounts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Flexible Spending Account (FSA)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8EC8FB-18C9-4AFD-8EEB-3D5AD74E111F}"/>
              </a:ext>
            </a:extLst>
          </p:cNvPr>
          <p:cNvSpPr txBox="1"/>
          <p:nvPr/>
        </p:nvSpPr>
        <p:spPr>
          <a:xfrm>
            <a:off x="999641" y="2185471"/>
            <a:ext cx="10422610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Send money from your paychecks to your FSA.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Use money in your FSA for specific health or dependent care (daycare) costs.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Your FSA money does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count as taxable income.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C3A5D3E-5C1F-4C14-8485-3D6DB518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369" y="4256562"/>
            <a:ext cx="7902409" cy="215692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11AD942-C5BA-491B-B3A8-C5B97DB8B6B0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Health and Spending Accounts</a:t>
            </a:r>
          </a:p>
        </p:txBody>
      </p:sp>
    </p:spTree>
    <p:extLst>
      <p:ext uri="{BB962C8B-B14F-4D97-AF65-F5344CB8AC3E}">
        <p14:creationId xmlns:p14="http://schemas.microsoft.com/office/powerpoint/2010/main" val="2303103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57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033189" y="953244"/>
            <a:ext cx="5898258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Flexible Spending Account (FSA)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Who Can Enroll?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8EC8FB-18C9-4AFD-8EEB-3D5AD74E111F}"/>
              </a:ext>
            </a:extLst>
          </p:cNvPr>
          <p:cNvSpPr txBox="1"/>
          <p:nvPr/>
        </p:nvSpPr>
        <p:spPr>
          <a:xfrm>
            <a:off x="973810" y="2005754"/>
            <a:ext cx="5215179" cy="502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Eligible classifications: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University Staff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University Staff-Fixed Term Finite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Faculty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Academic Staff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Limited appointees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Graduate Assistants (TA, RA)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Rehired annuitants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11AD942-C5BA-491B-B3A8-C5B97DB8B6B0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Health and Spending Accounts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67D3F2-024D-4ADB-B474-27E88CEA521E}"/>
              </a:ext>
            </a:extLst>
          </p:cNvPr>
          <p:cNvSpPr txBox="1"/>
          <p:nvPr/>
        </p:nvSpPr>
        <p:spPr>
          <a:xfrm>
            <a:off x="5982318" y="2013503"/>
            <a:ext cx="5349028" cy="39130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Not eligible classifications: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University Staff-Temporary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Fellows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Scholars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Trainees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Postdoctoral Fellows/Scholars/Trainees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Grad Intern/Trainee</a:t>
            </a:r>
          </a:p>
        </p:txBody>
      </p:sp>
    </p:spTree>
    <p:extLst>
      <p:ext uri="{BB962C8B-B14F-4D97-AF65-F5344CB8AC3E}">
        <p14:creationId xmlns:p14="http://schemas.microsoft.com/office/powerpoint/2010/main" val="6189516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58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957688" y="1067995"/>
            <a:ext cx="5898258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Pre-Tax Accounts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Flexible Spending Account (FSA)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8EC8FB-18C9-4AFD-8EEB-3D5AD74E111F}"/>
              </a:ext>
            </a:extLst>
          </p:cNvPr>
          <p:cNvSpPr txBox="1"/>
          <p:nvPr/>
        </p:nvSpPr>
        <p:spPr>
          <a:xfrm>
            <a:off x="991892" y="2254418"/>
            <a:ext cx="109728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 must enroll in an FSA every year (during ABE).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If you enroll now, you can use your FSA to pay for eligible expenses made between January 1 and December 31, 2022.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Your FSA contribution is divided between your 2022 bi-weekly A and B benefits-eligible checks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When you have an eligible expense: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Use the FSA debit card, or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Submit claims/receipts to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ConnectYourCare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C9EC5-36BB-4343-9F8C-63574FB1F29C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Health and Spending Accounts</a:t>
            </a:r>
          </a:p>
        </p:txBody>
      </p:sp>
    </p:spTree>
    <p:extLst>
      <p:ext uri="{BB962C8B-B14F-4D97-AF65-F5344CB8AC3E}">
        <p14:creationId xmlns:p14="http://schemas.microsoft.com/office/powerpoint/2010/main" val="39169474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59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285641" y="821920"/>
            <a:ext cx="5759488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Flexible Spending Account (FSA)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54202B-8180-4864-9A87-40645DC1C086}"/>
              </a:ext>
            </a:extLst>
          </p:cNvPr>
          <p:cNvSpPr txBox="1"/>
          <p:nvPr/>
        </p:nvSpPr>
        <p:spPr>
          <a:xfrm>
            <a:off x="7719446" y="2274838"/>
            <a:ext cx="38887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You can roll over $550 from 2021 to 2022 for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Health or Limited Purpose FSAs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You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cannot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roll over money from your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Dependent Daycare FSA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You can spend Health or Limited Purpose FSAs at any time during 2022; you can spend Dependent Daycare FSAs as you deposit it into your account.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C11513-A99D-4062-AA1B-0909506FF1DA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Health and Spending Accounts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2EB642-71B9-48C3-915B-4983A5933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57" y="1783239"/>
            <a:ext cx="7168559" cy="359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489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60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285641" y="821920"/>
            <a:ext cx="5759488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Flexible Spending Account (FSA)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C11513-A99D-4062-AA1B-0909506FF1DA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Health and Spending Accounts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7F79CF-922A-4688-ABD3-D4F4A0E99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338" y="1950392"/>
            <a:ext cx="8367008" cy="462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743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61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285641" y="821920"/>
            <a:ext cx="5759488" cy="8457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Flexible Spending Account (FSA)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C11513-A99D-4062-AA1B-0909506FF1DA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Health and Spending Accounts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82450B-E3DB-4561-93C5-546399DB8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020" y="1687916"/>
            <a:ext cx="8835959" cy="360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5933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62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146871" y="1106664"/>
            <a:ext cx="5898258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Pre-Tax Accounts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Parking and Transit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50E7F1-2AC9-4F7C-A80A-BE26825C337B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Pre-Tax Parking and Transit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6842F4-24C9-4873-865D-56446A584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602" y="2216086"/>
            <a:ext cx="9205857" cy="426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409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63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821210" y="1078867"/>
            <a:ext cx="6549579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Individual and Family Life Insurance—Current Participants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6A2631-96D6-44C0-A341-E542381DF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329566"/>
            <a:ext cx="4750738" cy="40159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0C9AB3-F006-431E-99E9-899980C70730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Life Insurance</a:t>
            </a:r>
          </a:p>
        </p:txBody>
      </p:sp>
    </p:spTree>
    <p:extLst>
      <p:ext uri="{BB962C8B-B14F-4D97-AF65-F5344CB8AC3E}">
        <p14:creationId xmlns:p14="http://schemas.microsoft.com/office/powerpoint/2010/main" val="17060410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64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107349" y="1260388"/>
            <a:ext cx="6549579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Individual and Family Life Insurance—Current Participants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87EFADC-1498-4DD8-B019-B24676416076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Life Insurance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4C5902-A5FD-4841-9B26-009EEE1C3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729" y="2630285"/>
            <a:ext cx="9056733" cy="34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499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65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198627" y="788174"/>
            <a:ext cx="6549579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State Group Life Insurance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C1662D-A08E-4C42-931E-E4179A9D169E}"/>
              </a:ext>
            </a:extLst>
          </p:cNvPr>
          <p:cNvSpPr txBox="1"/>
          <p:nvPr/>
        </p:nvSpPr>
        <p:spPr>
          <a:xfrm>
            <a:off x="7835683" y="2137104"/>
            <a:ext cx="41147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Effective April 1, 2022, employee coverage premiums will increase by 5 %.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Spouse/dependent coverage premiums will remain the same ($2.26 for one unit and $4.52 for both units)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D1830-EBCE-41BB-A1E9-1F76D212AFA1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Life Insurance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38ECB1-166D-40D8-8DF3-4CE94CE3A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81" y="2106386"/>
            <a:ext cx="6549579" cy="39634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E594608-A142-4A70-AF07-6FA9A09D2126}"/>
              </a:ext>
            </a:extLst>
          </p:cNvPr>
          <p:cNvSpPr txBox="1"/>
          <p:nvPr/>
        </p:nvSpPr>
        <p:spPr>
          <a:xfrm>
            <a:off x="7835682" y="4986285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New rates, once available, will be here: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https://etf.wi.gov/resource/group-life-insurance-plan-monthly-rates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879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66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821210" y="1048978"/>
            <a:ext cx="6549579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University Insurance Assoc. (UIA) Life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C1662D-A08E-4C42-931E-E4179A9D169E}"/>
              </a:ext>
            </a:extLst>
          </p:cNvPr>
          <p:cNvSpPr txBox="1"/>
          <p:nvPr/>
        </p:nvSpPr>
        <p:spPr>
          <a:xfrm>
            <a:off x="2539805" y="2384506"/>
            <a:ext cx="74209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2022 plan year runs from 01/01/2022 to 12/31/2022.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 application—those who qualify are enrolled automatically.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Premium is $24 per year and is taken from the check dated 12/16/2021.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18ED74-6B5B-492B-8AD4-973DAD05FDFC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Life Insurance</a:t>
            </a:r>
          </a:p>
        </p:txBody>
      </p:sp>
    </p:spTree>
    <p:extLst>
      <p:ext uri="{BB962C8B-B14F-4D97-AF65-F5344CB8AC3E}">
        <p14:creationId xmlns:p14="http://schemas.microsoft.com/office/powerpoint/2010/main" val="42027722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67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127065" y="1034664"/>
            <a:ext cx="6549579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Wellness Incentive deadline is October 8,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D1830-EBCE-41BB-A1E9-1F76D212AFA1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Wellness Incentive 2021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8653F7-0F23-4380-AAE1-331C7F570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91" y="2349194"/>
            <a:ext cx="7733191" cy="40902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944424-8000-4662-B2CD-AE0DFE326C9B}"/>
              </a:ext>
            </a:extLst>
          </p:cNvPr>
          <p:cNvSpPr txBox="1"/>
          <p:nvPr/>
        </p:nvSpPr>
        <p:spPr>
          <a:xfrm>
            <a:off x="6850049" y="2844603"/>
            <a:ext cx="46812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https://www.webmdhealth.com/wellwisconsin/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5388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68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069541" y="867888"/>
            <a:ext cx="6899530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Changes for 2022: Reduced Companies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D1830-EBCE-41BB-A1E9-1F76D212AFA1}"/>
              </a:ext>
            </a:extLst>
          </p:cNvPr>
          <p:cNvSpPr txBox="1">
            <a:spLocks/>
          </p:cNvSpPr>
          <p:nvPr/>
        </p:nvSpPr>
        <p:spPr>
          <a:xfrm>
            <a:off x="771088" y="279197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UW’s 403b Supplemental Retirement Plan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7C51C8-7283-4773-815F-0C7F295F4DBA}"/>
              </a:ext>
            </a:extLst>
          </p:cNvPr>
          <p:cNvSpPr txBox="1"/>
          <p:nvPr/>
        </p:nvSpPr>
        <p:spPr>
          <a:xfrm>
            <a:off x="925665" y="2338937"/>
            <a:ext cx="54353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As of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January 2022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the UW’s program will only have two companies: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Fidelity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TIAA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Visit UW System’s website for more information: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https://www.wisconsin.edu/ohrwd/benefits/tsa-changes/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You can enroll at any time by completing a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Salary Reduction Agreement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and submitting it to Ann or Paula.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6C402C-A252-4F9D-B053-D8B3F9D83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719" y="2036576"/>
            <a:ext cx="2990481" cy="420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3265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69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279447" y="1067995"/>
            <a:ext cx="7258163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You must enroll EVERY YEAR if you want to start or continue these benefits: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C1662D-A08E-4C42-931E-E4179A9D169E}"/>
              </a:ext>
            </a:extLst>
          </p:cNvPr>
          <p:cNvSpPr txBox="1"/>
          <p:nvPr/>
        </p:nvSpPr>
        <p:spPr>
          <a:xfrm>
            <a:off x="2539806" y="2206241"/>
            <a:ext cx="742099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Health Insurance Opt-Out Incentive*</a:t>
            </a:r>
          </a:p>
          <a:p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Health Savings Account (HSA) 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Limited Purposed Flexible Spending Account (LPFSA)*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Health Care Flexible Spending Account (Health FSA)**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Dependent Day Care Flexible Spending Account (Dependent FSA)**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2D1DBA-6EAF-4A49-AB38-4D9757B319C2}"/>
              </a:ext>
            </a:extLst>
          </p:cNvPr>
          <p:cNvSpPr txBox="1"/>
          <p:nvPr/>
        </p:nvSpPr>
        <p:spPr>
          <a:xfrm>
            <a:off x="838200" y="138824"/>
            <a:ext cx="2283637" cy="845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Decide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EDC33E-DA49-4BDF-86BA-56143A45A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128" y="5615778"/>
            <a:ext cx="7686675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945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70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539805" y="1067996"/>
            <a:ext cx="6997804" cy="93461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You can enroll, change, or cancel: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C1662D-A08E-4C42-931E-E4179A9D169E}"/>
              </a:ext>
            </a:extLst>
          </p:cNvPr>
          <p:cNvSpPr txBox="1"/>
          <p:nvPr/>
        </p:nvSpPr>
        <p:spPr>
          <a:xfrm>
            <a:off x="2539806" y="2172570"/>
            <a:ext cx="742099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State Group Health Insurance with or without Uniform Dental (preventive dental).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Preventive Dental (stand-alone dental plan available to those not enrolled in State Group Health).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Supplemental Dental (major/restorative dental coverage only).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Supplemental Vision through Delta Vision.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Accident Plan through Securian.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Accidental Death &amp; Dismemberment (AD&amp;D) Insurance.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2D1DBA-6EAF-4A49-AB38-4D9757B319C2}"/>
              </a:ext>
            </a:extLst>
          </p:cNvPr>
          <p:cNvSpPr txBox="1"/>
          <p:nvPr/>
        </p:nvSpPr>
        <p:spPr>
          <a:xfrm>
            <a:off x="2152651" y="136524"/>
            <a:ext cx="2283637" cy="845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Decide</a:t>
            </a:r>
          </a:p>
        </p:txBody>
      </p:sp>
    </p:spTree>
    <p:extLst>
      <p:ext uri="{BB962C8B-B14F-4D97-AF65-F5344CB8AC3E}">
        <p14:creationId xmlns:p14="http://schemas.microsoft.com/office/powerpoint/2010/main" val="18983145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71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152650" y="920371"/>
            <a:ext cx="8331200" cy="7370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Individual &amp; Family Life Insurance—if you already have coverage, you can increase your coverage.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6A2631-96D6-44C0-A341-E542381DF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417" y="1830262"/>
            <a:ext cx="5453102" cy="46096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B6E497-0261-449F-8804-7DC4A10EBA34}"/>
              </a:ext>
            </a:extLst>
          </p:cNvPr>
          <p:cNvSpPr txBox="1"/>
          <p:nvPr/>
        </p:nvSpPr>
        <p:spPr>
          <a:xfrm>
            <a:off x="838200" y="136885"/>
            <a:ext cx="2283637" cy="845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Decide</a:t>
            </a:r>
          </a:p>
        </p:txBody>
      </p:sp>
    </p:spTree>
    <p:extLst>
      <p:ext uri="{BB962C8B-B14F-4D97-AF65-F5344CB8AC3E}">
        <p14:creationId xmlns:p14="http://schemas.microsoft.com/office/powerpoint/2010/main" val="6272170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72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EA22E-EDB1-4D2A-87DB-99527474F519}"/>
              </a:ext>
            </a:extLst>
          </p:cNvPr>
          <p:cNvSpPr txBox="1"/>
          <p:nvPr/>
        </p:nvSpPr>
        <p:spPr>
          <a:xfrm>
            <a:off x="838200" y="136524"/>
            <a:ext cx="2283637" cy="845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8C9850-4BFA-419F-B609-3C2D01343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808" y="839375"/>
            <a:ext cx="9272760" cy="578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558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73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EA22E-EDB1-4D2A-87DB-99527474F519}"/>
              </a:ext>
            </a:extLst>
          </p:cNvPr>
          <p:cNvSpPr txBox="1"/>
          <p:nvPr/>
        </p:nvSpPr>
        <p:spPr>
          <a:xfrm>
            <a:off x="838200" y="155602"/>
            <a:ext cx="2283637" cy="845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Decide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6FEB54-2090-41EA-8BC5-5B55E6510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824778"/>
            <a:ext cx="10084230" cy="564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996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74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60"/>
            <a:ext cx="5131416" cy="64903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EA22E-EDB1-4D2A-87DB-99527474F519}"/>
              </a:ext>
            </a:extLst>
          </p:cNvPr>
          <p:cNvSpPr txBox="1"/>
          <p:nvPr/>
        </p:nvSpPr>
        <p:spPr>
          <a:xfrm>
            <a:off x="838200" y="136525"/>
            <a:ext cx="2283637" cy="845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Decide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5132D1-0A06-47B6-A80F-1A4E775C9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831" y="844389"/>
            <a:ext cx="8652211" cy="554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756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75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60"/>
            <a:ext cx="5131416" cy="64903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EA22E-EDB1-4D2A-87DB-99527474F519}"/>
              </a:ext>
            </a:extLst>
          </p:cNvPr>
          <p:cNvSpPr txBox="1"/>
          <p:nvPr/>
        </p:nvSpPr>
        <p:spPr>
          <a:xfrm>
            <a:off x="881530" y="222260"/>
            <a:ext cx="2283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1F8793-2257-4B36-89C1-22EF309D5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281" y="954186"/>
            <a:ext cx="9459293" cy="517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902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76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60"/>
            <a:ext cx="5131416" cy="64903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EA22E-EDB1-4D2A-87DB-99527474F519}"/>
              </a:ext>
            </a:extLst>
          </p:cNvPr>
          <p:cNvSpPr txBox="1"/>
          <p:nvPr/>
        </p:nvSpPr>
        <p:spPr>
          <a:xfrm>
            <a:off x="838200" y="230404"/>
            <a:ext cx="2283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3D262A-C7FA-4C98-8A49-237408E09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018" y="645902"/>
            <a:ext cx="8402718" cy="574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2831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77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60"/>
            <a:ext cx="5131416" cy="64903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EA22E-EDB1-4D2A-87DB-99527474F519}"/>
              </a:ext>
            </a:extLst>
          </p:cNvPr>
          <p:cNvSpPr txBox="1"/>
          <p:nvPr/>
        </p:nvSpPr>
        <p:spPr>
          <a:xfrm>
            <a:off x="839585" y="290262"/>
            <a:ext cx="2283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2199A0-DAC5-4FCE-91A8-7FA5DEE67829}"/>
              </a:ext>
            </a:extLst>
          </p:cNvPr>
          <p:cNvSpPr txBox="1"/>
          <p:nvPr/>
        </p:nvSpPr>
        <p:spPr>
          <a:xfrm>
            <a:off x="2123016" y="1457756"/>
            <a:ext cx="7103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How do I submit paper benefits applications?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8A9F64-C7C7-4D73-A5CF-91B9FAF87B1F}"/>
              </a:ext>
            </a:extLst>
          </p:cNvPr>
          <p:cNvSpPr txBox="1"/>
          <p:nvPr/>
        </p:nvSpPr>
        <p:spPr>
          <a:xfrm>
            <a:off x="2184946" y="2178697"/>
            <a:ext cx="82487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Email applications to Ann Bradshaw (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ann.bradshaw@wisc.edu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 or Paula Gates (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paula.gates@wisc.edu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Can I type/scan social security numbers on my applications if I email them?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Yes—IF you use your wisc.edu email address.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No—if you use a different email account (such as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gmail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yahoo, or Hotmail).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0571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78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60"/>
            <a:ext cx="5131416" cy="64903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EA22E-EDB1-4D2A-87DB-99527474F519}"/>
              </a:ext>
            </a:extLst>
          </p:cNvPr>
          <p:cNvSpPr txBox="1"/>
          <p:nvPr/>
        </p:nvSpPr>
        <p:spPr>
          <a:xfrm>
            <a:off x="875789" y="225459"/>
            <a:ext cx="2283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9A3C90-26EE-4DC0-BAF1-C0D899683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998" y="723388"/>
            <a:ext cx="9320498" cy="570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9520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79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60"/>
            <a:ext cx="5131416" cy="64903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EA22E-EDB1-4D2A-87DB-99527474F519}"/>
              </a:ext>
            </a:extLst>
          </p:cNvPr>
          <p:cNvSpPr txBox="1"/>
          <p:nvPr/>
        </p:nvSpPr>
        <p:spPr>
          <a:xfrm>
            <a:off x="875789" y="225459"/>
            <a:ext cx="2283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D4D7E4-DF8F-4D23-B5B0-0D7CF9B65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130" y="759417"/>
            <a:ext cx="9745775" cy="609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1709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3C3AE-1728-4505-87E6-9A30F7554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Life Events and Benefits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305C9-FC74-4FFE-9326-28D5EF435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056785"/>
            <a:ext cx="7886700" cy="504891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Some benefits allow enrollments or changes if you submit paper applications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within 30 days of a life event.</a:t>
            </a:r>
          </a:p>
          <a:p>
            <a:pPr marL="0" indent="0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Life Event Examples: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Marriage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Divorce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Birth/Adoption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Address change to a new county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Loss of other coverage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Life event resources: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https://hr.wisc.edu/benefits/qualifying-life-events/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85313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4B5CF-2E47-412D-B69E-DF39D2DB5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Questions, Comments, Curiosities?</a:t>
            </a:r>
          </a:p>
        </p:txBody>
      </p:sp>
    </p:spTree>
    <p:extLst>
      <p:ext uri="{BB962C8B-B14F-4D97-AF65-F5344CB8AC3E}">
        <p14:creationId xmlns:p14="http://schemas.microsoft.com/office/powerpoint/2010/main" val="259763850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956B1-1727-4FCD-B203-A83018E1E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Slides in case we have time…</a:t>
            </a:r>
          </a:p>
        </p:txBody>
      </p:sp>
    </p:spTree>
    <p:extLst>
      <p:ext uri="{BB962C8B-B14F-4D97-AF65-F5344CB8AC3E}">
        <p14:creationId xmlns:p14="http://schemas.microsoft.com/office/powerpoint/2010/main" val="34987998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83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413256" y="1187309"/>
            <a:ext cx="5365488" cy="8265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Accident Plan with Securian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DD13BD-9287-44CA-9F89-6CE0308032BD}"/>
              </a:ext>
            </a:extLst>
          </p:cNvPr>
          <p:cNvSpPr txBox="1"/>
          <p:nvPr/>
        </p:nvSpPr>
        <p:spPr>
          <a:xfrm>
            <a:off x="2408669" y="2185740"/>
            <a:ext cx="78121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If you have coverage, it will automatically continue.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You can enroll, cancel, or change your coverage.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D2D07-0AB2-4678-B5F2-9E4C8A09FDDC}"/>
              </a:ext>
            </a:extLst>
          </p:cNvPr>
          <p:cNvSpPr txBox="1"/>
          <p:nvPr/>
        </p:nvSpPr>
        <p:spPr>
          <a:xfrm>
            <a:off x="2445006" y="2996693"/>
            <a:ext cx="77758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If you have an accident and make a claim, the plan pays you cash.</a:t>
            </a:r>
          </a:p>
          <a:p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Coverage includes:</a:t>
            </a:r>
          </a:p>
          <a:p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380F5F-9B92-437B-AD79-6635147076DA}"/>
              </a:ext>
            </a:extLst>
          </p:cNvPr>
          <p:cNvSpPr txBox="1"/>
          <p:nvPr/>
        </p:nvSpPr>
        <p:spPr>
          <a:xfrm>
            <a:off x="2562433" y="4114438"/>
            <a:ext cx="30861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Concussions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Dislocations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Lacerations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Fractures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X-rays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Emergency care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591C86-DD74-4146-9E85-102203F13F59}"/>
              </a:ext>
            </a:extLst>
          </p:cNvPr>
          <p:cNvSpPr txBox="1"/>
          <p:nvPr/>
        </p:nvSpPr>
        <p:spPr>
          <a:xfrm>
            <a:off x="5691187" y="4114438"/>
            <a:ext cx="581434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Hospitalization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Surgeries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Follow-up 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Support 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Accidental death dismemberment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Outpatient rehabilitation therapy visits are a covered claim type (NEW)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1A504B0-9412-4603-83CD-DC926FD10625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Accident Plan</a:t>
            </a:r>
          </a:p>
        </p:txBody>
      </p:sp>
    </p:spTree>
    <p:extLst>
      <p:ext uri="{BB962C8B-B14F-4D97-AF65-F5344CB8AC3E}">
        <p14:creationId xmlns:p14="http://schemas.microsoft.com/office/powerpoint/2010/main" val="30940702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84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602180" y="1238100"/>
            <a:ext cx="5365488" cy="8265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Accident Plan with Securian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C221EE-6A4C-4025-AA15-B46CA1030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79" y="2691950"/>
            <a:ext cx="5153891" cy="19457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8B385D-9E8F-4E44-950B-90405F1525C9}"/>
              </a:ext>
            </a:extLst>
          </p:cNvPr>
          <p:cNvSpPr txBox="1">
            <a:spLocks/>
          </p:cNvSpPr>
          <p:nvPr/>
        </p:nvSpPr>
        <p:spPr>
          <a:xfrm>
            <a:off x="838200" y="243182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pPr algn="l"/>
            <a:r>
              <a:rPr lang="en-US" sz="3500" b="1" dirty="0"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Accident Plan</a:t>
            </a:r>
          </a:p>
        </p:txBody>
      </p:sp>
    </p:spTree>
    <p:extLst>
      <p:ext uri="{BB962C8B-B14F-4D97-AF65-F5344CB8AC3E}">
        <p14:creationId xmlns:p14="http://schemas.microsoft.com/office/powerpoint/2010/main" val="300057357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85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3234249" y="485559"/>
            <a:ext cx="6549579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Accidental Death &amp; Dismemberment (AD&amp;D) Insurance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892A4C-218A-43FA-AC4E-FC0C9A3FD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197" y="2555427"/>
            <a:ext cx="6740630" cy="27676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C1662D-A08E-4C42-931E-E4179A9D169E}"/>
              </a:ext>
            </a:extLst>
          </p:cNvPr>
          <p:cNvSpPr txBox="1"/>
          <p:nvPr/>
        </p:nvSpPr>
        <p:spPr>
          <a:xfrm>
            <a:off x="2794762" y="1851305"/>
            <a:ext cx="6602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You can enroll in, increase, decrease, or cancel AD&amp;D insurance at any time of the year.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2CB96B-CD1F-430C-8A08-A1945B24C639}"/>
              </a:ext>
            </a:extLst>
          </p:cNvPr>
          <p:cNvSpPr txBox="1"/>
          <p:nvPr/>
        </p:nvSpPr>
        <p:spPr>
          <a:xfrm>
            <a:off x="2541600" y="5418200"/>
            <a:ext cx="82522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information on premiums and plan details: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https://hr.wisc.edu/benefits/accidental-death-and-dismemberment-insurance/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2377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86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821210" y="407140"/>
            <a:ext cx="6549579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Long-Term Care Insurance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C1662D-A08E-4C42-931E-E4179A9D169E}"/>
              </a:ext>
            </a:extLst>
          </p:cNvPr>
          <p:cNvSpPr txBox="1"/>
          <p:nvPr/>
        </p:nvSpPr>
        <p:spPr>
          <a:xfrm>
            <a:off x="2618354" y="1851137"/>
            <a:ext cx="74209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Allows enrollment at any time of the year.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Mutual of Omaha Insurance (administered by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HealthChoice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Cost to you would be based on age, gender, and health at time of enrollment.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Learn more by calling 1-800-833-5823.</a:t>
            </a:r>
          </a:p>
        </p:txBody>
      </p:sp>
    </p:spTree>
    <p:extLst>
      <p:ext uri="{BB962C8B-B14F-4D97-AF65-F5344CB8AC3E}">
        <p14:creationId xmlns:p14="http://schemas.microsoft.com/office/powerpoint/2010/main" val="21712514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87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821210" y="407140"/>
            <a:ext cx="6549579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Income Continuation Insurance (ICI)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C1662D-A08E-4C42-931E-E4179A9D169E}"/>
              </a:ext>
            </a:extLst>
          </p:cNvPr>
          <p:cNvSpPr txBox="1"/>
          <p:nvPr/>
        </p:nvSpPr>
        <p:spPr>
          <a:xfrm>
            <a:off x="1820849" y="1969008"/>
            <a:ext cx="90517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ICI premium costs will decrease in 2022 beginning February 1, 2022.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New rates, once available, will be online: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https://hr.wisc.edu/benefits/income-continuation-insurance/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82950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F08098B-A64D-4060-8B17-9A229A8201DD}"/>
              </a:ext>
            </a:extLst>
          </p:cNvPr>
          <p:cNvSpPr/>
          <p:nvPr/>
        </p:nvSpPr>
        <p:spPr>
          <a:xfrm>
            <a:off x="2184947" y="6240767"/>
            <a:ext cx="517693" cy="117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A10D-2379-C948-AF19-DECC6BA72D30}" type="datetime1">
              <a:rPr lang="en-US" smtClean="0">
                <a:latin typeface="Calibri" panose="020F0502020204030204" pitchFamily="34" charset="0"/>
              </a:rPr>
              <a:t>10/6/2021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</a:rPr>
              <a:t>University of Wisconsin–Madison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B6F24-B152-E34C-9FEA-21E4BFD4CBE1}" type="slidenum">
              <a:rPr lang="en-US" smtClean="0">
                <a:latin typeface="Calibri" panose="020F0502020204030204" pitchFamily="34" charset="0"/>
              </a:rPr>
              <a:t>88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E3B5E76-5F40-44EE-87EF-4EA4B78F125D}"/>
              </a:ext>
            </a:extLst>
          </p:cNvPr>
          <p:cNvSpPr txBox="1">
            <a:spLocks/>
          </p:cNvSpPr>
          <p:nvPr/>
        </p:nvSpPr>
        <p:spPr>
          <a:xfrm>
            <a:off x="1629602" y="222259"/>
            <a:ext cx="8331200" cy="8457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B70000"/>
                </a:solidFill>
                <a:effectLst>
                  <a:outerShdw blurRad="57150" dist="254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+mj-cs"/>
              </a:defRPr>
            </a:lvl1pPr>
          </a:lstStyle>
          <a:p>
            <a:endParaRPr lang="en-US" sz="3500" b="1" dirty="0"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0E5A63-F02C-4D58-B85D-A36FF94B09E7}"/>
              </a:ext>
            </a:extLst>
          </p:cNvPr>
          <p:cNvSpPr/>
          <p:nvPr/>
        </p:nvSpPr>
        <p:spPr>
          <a:xfrm>
            <a:off x="2885447" y="118872"/>
            <a:ext cx="6549579" cy="10525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Wisconsin Retirement System (WRS)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C1662D-A08E-4C42-931E-E4179A9D169E}"/>
              </a:ext>
            </a:extLst>
          </p:cNvPr>
          <p:cNvSpPr txBox="1"/>
          <p:nvPr/>
        </p:nvSpPr>
        <p:spPr>
          <a:xfrm>
            <a:off x="2682016" y="1255904"/>
            <a:ext cx="6673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Your employee WRS contribution percentage is lower in 2022 (from 6.75% down to 6.5%)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BEFBDF-5706-418C-A4FE-78D3321EC50B}"/>
              </a:ext>
            </a:extLst>
          </p:cNvPr>
          <p:cNvSpPr/>
          <p:nvPr/>
        </p:nvSpPr>
        <p:spPr>
          <a:xfrm>
            <a:off x="2152650" y="5662759"/>
            <a:ext cx="85810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Information on the WRS: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https://hr.wisc.edu/benefits/wisconsin-retirement-system/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Employee Trust Funds (ETF) WRS video resources: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https://eft.wi.gov/video/your-wrs-benefits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5A745B-C26A-47EB-B97D-57BE09B23E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4791" y="1920338"/>
            <a:ext cx="4630889" cy="358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60893"/>
      </p:ext>
    </p:extLst>
  </p:cSld>
  <p:clrMapOvr>
    <a:masterClrMapping/>
  </p:clrMapOvr>
</p:sld>
</file>

<file path=ppt/theme/theme1.xml><?xml version="1.0" encoding="utf-8"?>
<a:theme xmlns:a="http://schemas.openxmlformats.org/drawingml/2006/main" name="Widescreen_Red">
  <a:themeElements>
    <a:clrScheme name="UWBrand">
      <a:dk1>
        <a:sysClr val="windowText" lastClr="000000"/>
      </a:dk1>
      <a:lt1>
        <a:srgbClr val="FFFFFF"/>
      </a:lt1>
      <a:dk2>
        <a:srgbClr val="FFFFFF"/>
      </a:dk2>
      <a:lt2>
        <a:srgbClr val="FFFFFF"/>
      </a:lt2>
      <a:accent1>
        <a:srgbClr val="C5050C"/>
      </a:accent1>
      <a:accent2>
        <a:srgbClr val="FF8000"/>
      </a:accent2>
      <a:accent3>
        <a:srgbClr val="FFBF00"/>
      </a:accent3>
      <a:accent4>
        <a:srgbClr val="97B85F"/>
      </a:accent4>
      <a:accent5>
        <a:srgbClr val="6B9999"/>
      </a:accent5>
      <a:accent6>
        <a:srgbClr val="386666"/>
      </a:accent6>
      <a:hlink>
        <a:srgbClr val="0479A8"/>
      </a:hlink>
      <a:folHlink>
        <a:srgbClr val="0479A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797804EA-9213-40C0-888D-B5E2D75A5804}" vid="{53165E73-73D5-4386-8BD6-8D56274B0C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Wide_Red</Template>
  <TotalTime>9055</TotalTime>
  <Words>14531</Words>
  <Application>Microsoft Office PowerPoint</Application>
  <PresentationFormat>Widescreen</PresentationFormat>
  <Paragraphs>1431</Paragraphs>
  <Slides>88</Slides>
  <Notes>83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2" baseType="lpstr">
      <vt:lpstr>Arial</vt:lpstr>
      <vt:lpstr>Calibri</vt:lpstr>
      <vt:lpstr>Courier New</vt:lpstr>
      <vt:lpstr>Widescreen_Red</vt:lpstr>
      <vt:lpstr>DEM Session: Benefits 2022 What You Need to Know</vt:lpstr>
      <vt:lpstr>PowerPoint Presentation</vt:lpstr>
      <vt:lpstr>Prepare</vt:lpstr>
      <vt:lpstr>Prepare</vt:lpstr>
      <vt:lpstr>Prepare</vt:lpstr>
      <vt:lpstr>Prepare</vt:lpstr>
      <vt:lpstr>Prepare</vt:lpstr>
      <vt:lpstr>Prepare</vt:lpstr>
      <vt:lpstr>Prepare</vt:lpstr>
      <vt:lpstr>Prepare</vt:lpstr>
      <vt:lpstr>Decide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Life Events and Benefits Changes</vt:lpstr>
      <vt:lpstr>Questions, Comments, Curiosities?</vt:lpstr>
      <vt:lpstr>Slides in case we have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OVPEM Welcome</dc:title>
  <dc:creator>Jeremy Traska</dc:creator>
  <cp:lastModifiedBy>Paula Gates</cp:lastModifiedBy>
  <cp:revision>77</cp:revision>
  <dcterms:created xsi:type="dcterms:W3CDTF">2020-07-15T15:01:37Z</dcterms:created>
  <dcterms:modified xsi:type="dcterms:W3CDTF">2021-10-06T17:52:29Z</dcterms:modified>
</cp:coreProperties>
</file>